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1"/>
  </p:sldMasterIdLst>
  <p:notesMasterIdLst>
    <p:notesMasterId r:id="rId43"/>
  </p:notesMasterIdLst>
  <p:sldIdLst>
    <p:sldId id="256" r:id="rId2"/>
    <p:sldId id="272" r:id="rId3"/>
    <p:sldId id="405" r:id="rId4"/>
    <p:sldId id="449" r:id="rId5"/>
    <p:sldId id="423" r:id="rId6"/>
    <p:sldId id="424" r:id="rId7"/>
    <p:sldId id="429" r:id="rId8"/>
    <p:sldId id="430" r:id="rId9"/>
    <p:sldId id="431" r:id="rId10"/>
    <p:sldId id="460" r:id="rId11"/>
    <p:sldId id="432" r:id="rId12"/>
    <p:sldId id="433" r:id="rId13"/>
    <p:sldId id="450" r:id="rId14"/>
    <p:sldId id="434" r:id="rId15"/>
    <p:sldId id="435" r:id="rId16"/>
    <p:sldId id="451" r:id="rId17"/>
    <p:sldId id="462" r:id="rId18"/>
    <p:sldId id="436" r:id="rId19"/>
    <p:sldId id="437" r:id="rId20"/>
    <p:sldId id="456" r:id="rId21"/>
    <p:sldId id="438" r:id="rId22"/>
    <p:sldId id="452" r:id="rId23"/>
    <p:sldId id="453" r:id="rId24"/>
    <p:sldId id="439" r:id="rId25"/>
    <p:sldId id="440" r:id="rId26"/>
    <p:sldId id="461" r:id="rId27"/>
    <p:sldId id="454" r:id="rId28"/>
    <p:sldId id="455" r:id="rId29"/>
    <p:sldId id="441" r:id="rId30"/>
    <p:sldId id="442" r:id="rId31"/>
    <p:sldId id="444" r:id="rId32"/>
    <p:sldId id="445" r:id="rId33"/>
    <p:sldId id="459" r:id="rId34"/>
    <p:sldId id="443" r:id="rId35"/>
    <p:sldId id="447" r:id="rId36"/>
    <p:sldId id="426" r:id="rId37"/>
    <p:sldId id="425" r:id="rId38"/>
    <p:sldId id="427" r:id="rId39"/>
    <p:sldId id="428" r:id="rId40"/>
    <p:sldId id="448" r:id="rId41"/>
    <p:sldId id="458"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704" autoAdjust="0"/>
  </p:normalViewPr>
  <p:slideViewPr>
    <p:cSldViewPr snapToObjects="1">
      <p:cViewPr varScale="1">
        <p:scale>
          <a:sx n="98" d="100"/>
          <a:sy n="98" d="100"/>
        </p:scale>
        <p:origin x="258" y="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3450"/>
    </p:cViewPr>
  </p:sorter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image" Target="../media/image64.wmf"/><Relationship Id="rId7" Type="http://schemas.openxmlformats.org/officeDocument/2006/relationships/image" Target="../media/image68.wmf"/><Relationship Id="rId2" Type="http://schemas.openxmlformats.org/officeDocument/2006/relationships/image" Target="../media/image63.wmf"/><Relationship Id="rId1" Type="http://schemas.openxmlformats.org/officeDocument/2006/relationships/image" Target="../media/image62.wmf"/><Relationship Id="rId6" Type="http://schemas.openxmlformats.org/officeDocument/2006/relationships/image" Target="../media/image67.wmf"/><Relationship Id="rId11" Type="http://schemas.openxmlformats.org/officeDocument/2006/relationships/image" Target="../media/image72.wmf"/><Relationship Id="rId5" Type="http://schemas.openxmlformats.org/officeDocument/2006/relationships/image" Target="../media/image66.wmf"/><Relationship Id="rId10" Type="http://schemas.openxmlformats.org/officeDocument/2006/relationships/image" Target="../media/image71.wmf"/><Relationship Id="rId4" Type="http://schemas.openxmlformats.org/officeDocument/2006/relationships/image" Target="../media/image65.wmf"/><Relationship Id="rId9" Type="http://schemas.openxmlformats.org/officeDocument/2006/relationships/image" Target="../media/image70.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image" Target="../media/image74.wmf"/><Relationship Id="rId7" Type="http://schemas.openxmlformats.org/officeDocument/2006/relationships/image" Target="../media/image69.wmf"/><Relationship Id="rId12" Type="http://schemas.openxmlformats.org/officeDocument/2006/relationships/image" Target="../media/image79.wmf"/><Relationship Id="rId2" Type="http://schemas.openxmlformats.org/officeDocument/2006/relationships/image" Target="../media/image64.wmf"/><Relationship Id="rId1" Type="http://schemas.openxmlformats.org/officeDocument/2006/relationships/image" Target="../media/image73.wmf"/><Relationship Id="rId6" Type="http://schemas.openxmlformats.org/officeDocument/2006/relationships/image" Target="../media/image76.wmf"/><Relationship Id="rId11" Type="http://schemas.openxmlformats.org/officeDocument/2006/relationships/image" Target="../media/image71.wmf"/><Relationship Id="rId5" Type="http://schemas.openxmlformats.org/officeDocument/2006/relationships/image" Target="../media/image75.wmf"/><Relationship Id="rId10" Type="http://schemas.openxmlformats.org/officeDocument/2006/relationships/image" Target="../media/image70.wmf"/><Relationship Id="rId4" Type="http://schemas.openxmlformats.org/officeDocument/2006/relationships/image" Target="../media/image66.wmf"/><Relationship Id="rId9" Type="http://schemas.openxmlformats.org/officeDocument/2006/relationships/image" Target="../media/image78.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image" Target="../media/image83.wmf"/><Relationship Id="rId7" Type="http://schemas.openxmlformats.org/officeDocument/2006/relationships/image" Target="../media/image87.wmf"/><Relationship Id="rId2" Type="http://schemas.openxmlformats.org/officeDocument/2006/relationships/image" Target="../media/image82.wmf"/><Relationship Id="rId1" Type="http://schemas.openxmlformats.org/officeDocument/2006/relationships/image" Target="../media/image81.wmf"/><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 Id="rId9" Type="http://schemas.openxmlformats.org/officeDocument/2006/relationships/image" Target="../media/image8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9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6" Type="http://schemas.openxmlformats.org/officeDocument/2006/relationships/image" Target="../media/image106.wmf"/><Relationship Id="rId5" Type="http://schemas.openxmlformats.org/officeDocument/2006/relationships/image" Target="../media/image105.wmf"/><Relationship Id="rId4" Type="http://schemas.openxmlformats.org/officeDocument/2006/relationships/image" Target="../media/image10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 Id="rId4" Type="http://schemas.openxmlformats.org/officeDocument/2006/relationships/image" Target="../media/image11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15.wmf"/><Relationship Id="rId7" Type="http://schemas.openxmlformats.org/officeDocument/2006/relationships/image" Target="../media/image19.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24.wmf"/><Relationship Id="rId7" Type="http://schemas.openxmlformats.org/officeDocument/2006/relationships/image" Target="../media/image28.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2.wmf"/><Relationship Id="rId7" Type="http://schemas.openxmlformats.org/officeDocument/2006/relationships/image" Target="../media/image36.wmf"/><Relationship Id="rId12" Type="http://schemas.openxmlformats.org/officeDocument/2006/relationships/image" Target="../media/image41.wmf"/><Relationship Id="rId2" Type="http://schemas.openxmlformats.org/officeDocument/2006/relationships/image" Target="../media/image31.wmf"/><Relationship Id="rId1" Type="http://schemas.openxmlformats.org/officeDocument/2006/relationships/image" Target="../media/image30.wmf"/><Relationship Id="rId6" Type="http://schemas.openxmlformats.org/officeDocument/2006/relationships/image" Target="../media/image35.wmf"/><Relationship Id="rId11" Type="http://schemas.openxmlformats.org/officeDocument/2006/relationships/image" Target="../media/image40.wmf"/><Relationship Id="rId5" Type="http://schemas.openxmlformats.org/officeDocument/2006/relationships/image" Target="../media/image34.wmf"/><Relationship Id="rId10" Type="http://schemas.openxmlformats.org/officeDocument/2006/relationships/image" Target="../media/image39.wmf"/><Relationship Id="rId4" Type="http://schemas.openxmlformats.org/officeDocument/2006/relationships/image" Target="../media/image33.wmf"/><Relationship Id="rId9"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2.wmf"/><Relationship Id="rId7" Type="http://schemas.openxmlformats.org/officeDocument/2006/relationships/image" Target="../media/image36.wmf"/><Relationship Id="rId2" Type="http://schemas.openxmlformats.org/officeDocument/2006/relationships/image" Target="../media/image31.wmf"/><Relationship Id="rId1" Type="http://schemas.openxmlformats.org/officeDocument/2006/relationships/image" Target="../media/image30.wmf"/><Relationship Id="rId6" Type="http://schemas.openxmlformats.org/officeDocument/2006/relationships/image" Target="../media/image35.wmf"/><Relationship Id="rId11" Type="http://schemas.openxmlformats.org/officeDocument/2006/relationships/image" Target="../media/image43.wmf"/><Relationship Id="rId5" Type="http://schemas.openxmlformats.org/officeDocument/2006/relationships/image" Target="../media/image34.wmf"/><Relationship Id="rId10" Type="http://schemas.openxmlformats.org/officeDocument/2006/relationships/image" Target="../media/image42.wmf"/><Relationship Id="rId4" Type="http://schemas.openxmlformats.org/officeDocument/2006/relationships/image" Target="../media/image33.wmf"/><Relationship Id="rId9"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image" Target="../media/image49.wmf"/><Relationship Id="rId7" Type="http://schemas.openxmlformats.org/officeDocument/2006/relationships/image" Target="../media/image53.wmf"/><Relationship Id="rId2" Type="http://schemas.openxmlformats.org/officeDocument/2006/relationships/image" Target="../media/image48.wmf"/><Relationship Id="rId1" Type="http://schemas.openxmlformats.org/officeDocument/2006/relationships/image" Target="../media/image47.wmf"/><Relationship Id="rId6" Type="http://schemas.openxmlformats.org/officeDocument/2006/relationships/image" Target="../media/image52.wmf"/><Relationship Id="rId11" Type="http://schemas.openxmlformats.org/officeDocument/2006/relationships/image" Target="../media/image57.wmf"/><Relationship Id="rId5" Type="http://schemas.openxmlformats.org/officeDocument/2006/relationships/image" Target="../media/image51.wmf"/><Relationship Id="rId10" Type="http://schemas.openxmlformats.org/officeDocument/2006/relationships/image" Target="../media/image56.wmf"/><Relationship Id="rId4" Type="http://schemas.openxmlformats.org/officeDocument/2006/relationships/image" Target="../media/image50.wmf"/><Relationship Id="rId9" Type="http://schemas.openxmlformats.org/officeDocument/2006/relationships/image" Target="../media/image5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489FB3-C548-425B-9FED-D5DEDDC98381}" type="datetimeFigureOut">
              <a:rPr lang="en-US" smtClean="0"/>
              <a:t>3/29/2017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C85A3A-2BAD-4ACC-8969-20CD57B43404}" type="slidenum">
              <a:rPr lang="en-US" smtClean="0"/>
              <a:t>‹#›</a:t>
            </a:fld>
            <a:endParaRPr lang="en-US"/>
          </a:p>
        </p:txBody>
      </p:sp>
    </p:spTree>
    <p:extLst>
      <p:ext uri="{BB962C8B-B14F-4D97-AF65-F5344CB8AC3E}">
        <p14:creationId xmlns:p14="http://schemas.microsoft.com/office/powerpoint/2010/main" val="296019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9" name="Picture 8"/>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0" y="457200"/>
            <a:ext cx="8272289" cy="5254763"/>
          </a:xfrm>
          <a:prstGeom prst="rect">
            <a:avLst/>
          </a:prstGeom>
        </p:spPr>
      </p:pic>
      <p:sp>
        <p:nvSpPr>
          <p:cNvPr id="2" name="Title 1"/>
          <p:cNvSpPr>
            <a:spLocks noGrp="1"/>
          </p:cNvSpPr>
          <p:nvPr>
            <p:ph type="ctrTitle"/>
          </p:nvPr>
        </p:nvSpPr>
        <p:spPr>
          <a:xfrm>
            <a:off x="640080" y="640080"/>
            <a:ext cx="8229510" cy="1828800"/>
          </a:xfrm>
          <a:scene3d>
            <a:camera prst="orthographicFront"/>
            <a:lightRig rig="threePt" dir="t"/>
          </a:scene3d>
          <a:sp3d>
            <a:bevelT w="152400" h="50800" prst="softRound"/>
          </a:sp3d>
        </p:spPr>
        <p:txBody>
          <a:bodyPr>
            <a:normAutofit/>
          </a:bodyPr>
          <a:lstStyle>
            <a:lvl1pPr>
              <a:defRPr sz="4400" b="1">
                <a:solidFill>
                  <a:schemeClr val="bg1"/>
                </a:solidFill>
                <a:latin typeface="Stylus BT" panose="020E0402020206020304" pitchFamily="34" charset="0"/>
              </a:defRPr>
            </a:lvl1pPr>
          </a:lstStyle>
          <a:p>
            <a:r>
              <a:rPr lang="en-US" smtClean="0"/>
              <a:t>Click to edit Master title style</a:t>
            </a:r>
            <a:endParaRPr lang="en-US"/>
          </a:p>
        </p:txBody>
      </p:sp>
      <p:sp>
        <p:nvSpPr>
          <p:cNvPr id="4" name="Date Placeholder 3"/>
          <p:cNvSpPr>
            <a:spLocks noGrp="1"/>
          </p:cNvSpPr>
          <p:nvPr>
            <p:ph type="dt" sz="half" idx="10"/>
          </p:nvPr>
        </p:nvSpPr>
        <p:spPr/>
        <p:txBody>
          <a:bodyPr/>
          <a:lstStyle/>
          <a:p>
            <a:pPr fontAlgn="base">
              <a:spcBef>
                <a:spcPct val="0"/>
              </a:spcBef>
              <a:spcAft>
                <a:spcPct val="0"/>
              </a:spcAft>
            </a:pPr>
            <a:r>
              <a:rPr lang="en-US" smtClean="0">
                <a:solidFill>
                  <a:prstClr val="white"/>
                </a:solidFill>
              </a:rPr>
              <a:t>Physics 1425-12</a:t>
            </a:r>
            <a:endParaRPr lang="en-US" dirty="0">
              <a:solidFill>
                <a:prstClr val="white"/>
              </a:solidFill>
            </a:endParaRPr>
          </a:p>
        </p:txBody>
      </p:sp>
      <p:sp>
        <p:nvSpPr>
          <p:cNvPr id="5" name="Footer Placeholder 4"/>
          <p:cNvSpPr>
            <a:spLocks noGrp="1"/>
          </p:cNvSpPr>
          <p:nvPr>
            <p:ph type="ftr" sz="quarter" idx="11"/>
          </p:nvPr>
        </p:nvSpPr>
        <p:spPr/>
        <p:txBody>
          <a:bodyPr/>
          <a:lstStyle/>
          <a:p>
            <a:pPr fontAlgn="base">
              <a:spcBef>
                <a:spcPct val="0"/>
              </a:spcBef>
              <a:spcAft>
                <a:spcPct val="0"/>
              </a:spcAft>
            </a:pPr>
            <a:r>
              <a:rPr lang="en-US" smtClean="0">
                <a:solidFill>
                  <a:prstClr val="white"/>
                </a:solidFill>
              </a:rPr>
              <a:t>Craig Dukes</a:t>
            </a:r>
            <a:endParaRPr lang="en-US" dirty="0">
              <a:solidFill>
                <a:prstClr val="white"/>
              </a:solidFill>
            </a:endParaRPr>
          </a:p>
        </p:txBody>
      </p:sp>
      <p:sp>
        <p:nvSpPr>
          <p:cNvPr id="6" name="Slide Number Placeholder 5"/>
          <p:cNvSpPr>
            <a:spLocks noGrp="1"/>
          </p:cNvSpPr>
          <p:nvPr>
            <p:ph type="sldNum" sz="quarter" idx="12"/>
          </p:nvPr>
        </p:nvSpPr>
        <p:spPr/>
        <p:txBody>
          <a:bodyPr/>
          <a:lstStyle/>
          <a:p>
            <a:pPr fontAlgn="base">
              <a:spcBef>
                <a:spcPct val="0"/>
              </a:spcBef>
              <a:spcAft>
                <a:spcPct val="0"/>
              </a:spcAft>
            </a:pPr>
            <a:fld id="{16974A56-9E12-4CC2-B3C4-077A613A46B5}" type="slidenum">
              <a:rPr lang="en-US" smtClean="0">
                <a:solidFill>
                  <a:prstClr val="white"/>
                </a:solidFill>
              </a:rPr>
              <a:pPr fontAlgn="base">
                <a:spcBef>
                  <a:spcPct val="0"/>
                </a:spcBef>
                <a:spcAft>
                  <a:spcPct val="0"/>
                </a:spcAft>
              </a:pPr>
              <a:t>‹#›</a:t>
            </a:fld>
            <a:endParaRPr lang="en-US" dirty="0">
              <a:solidFill>
                <a:prstClr val="white"/>
              </a:solidFill>
            </a:endParaRPr>
          </a:p>
        </p:txBody>
      </p:sp>
    </p:spTree>
    <p:extLst>
      <p:ext uri="{BB962C8B-B14F-4D97-AF65-F5344CB8AC3E}">
        <p14:creationId xmlns:p14="http://schemas.microsoft.com/office/powerpoint/2010/main" val="277763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31520"/>
          </a:xfrm>
          <a:solidFill>
            <a:schemeClr val="tx2">
              <a:lumMod val="20000"/>
              <a:lumOff val="80000"/>
            </a:schemeClr>
          </a:solidFill>
        </p:spPr>
        <p:txBody>
          <a:bodyPr>
            <a:scene3d>
              <a:camera prst="orthographicFront"/>
              <a:lightRig rig="threePt" dir="t"/>
            </a:scene3d>
            <a:sp3d extrusionH="57150">
              <a:bevelT w="38100" h="38100"/>
            </a:sp3d>
          </a:bodyPr>
          <a:lstStyle>
            <a:lvl1pPr>
              <a:defRPr b="1">
                <a:solidFill>
                  <a:srgbClr val="FF0000"/>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a:t>
            </a:fld>
            <a:endParaRPr lang="en-US"/>
          </a:p>
        </p:txBody>
      </p:sp>
    </p:spTree>
    <p:extLst>
      <p:ext uri="{BB962C8B-B14F-4D97-AF65-F5344CB8AC3E}">
        <p14:creationId xmlns:p14="http://schemas.microsoft.com/office/powerpoint/2010/main" val="300688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31520"/>
          </a:xfrm>
          <a:solidFill>
            <a:schemeClr val="bg2">
              <a:lumMod val="25000"/>
            </a:schemeClr>
          </a:solidFill>
        </p:spPr>
        <p:txBody>
          <a:bodyPr/>
          <a:lstStyle>
            <a:lvl1pPr>
              <a:defRPr>
                <a:solidFill>
                  <a:srgbClr val="FFC000"/>
                </a:solidFill>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Physics 1425-12</a:t>
            </a:r>
            <a:endParaRPr lang="en-US" dirty="0"/>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pPr/>
              <a:t>‹#›</a:t>
            </a:fld>
            <a:endParaRPr lang="en-US" dirty="0"/>
          </a:p>
        </p:txBody>
      </p:sp>
    </p:spTree>
    <p:extLst>
      <p:ext uri="{BB962C8B-B14F-4D97-AF65-F5344CB8AC3E}">
        <p14:creationId xmlns:p14="http://schemas.microsoft.com/office/powerpoint/2010/main" val="214409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a:t>
            </a:fld>
            <a:endParaRPr lang="en-US"/>
          </a:p>
        </p:txBody>
      </p:sp>
    </p:spTree>
    <p:extLst>
      <p:ext uri="{BB962C8B-B14F-4D97-AF65-F5344CB8AC3E}">
        <p14:creationId xmlns:p14="http://schemas.microsoft.com/office/powerpoint/2010/main" val="244398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1"/>
          <p:cNvSpPr>
            <a:spLocks noGrp="1"/>
          </p:cNvSpPr>
          <p:nvPr>
            <p:ph type="ctrTitle"/>
          </p:nvPr>
        </p:nvSpPr>
        <p:spPr>
          <a:xfrm>
            <a:off x="365806" y="2583181"/>
            <a:ext cx="8320997" cy="1645920"/>
          </a:xfrm>
        </p:spPr>
        <p:txBody>
          <a:bodyPr>
            <a:normAutofit/>
          </a:bodyPr>
          <a:lstStyle>
            <a:lvl1pPr algn="l">
              <a:defRPr sz="4400" b="1">
                <a:latin typeface="Stylus BT" panose="020E0402020206020304" pitchFamily="34" charset="0"/>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r>
              <a:rPr lang="en-US" smtClean="0"/>
              <a:t>Physics 1425-12</a:t>
            </a:r>
            <a:endParaRPr lang="en-US"/>
          </a:p>
        </p:txBody>
      </p:sp>
      <p:sp>
        <p:nvSpPr>
          <p:cNvPr id="5" name="Footer Placeholder 4"/>
          <p:cNvSpPr>
            <a:spLocks noGrp="1"/>
          </p:cNvSpPr>
          <p:nvPr>
            <p:ph type="ftr" sz="quarter" idx="11"/>
          </p:nvPr>
        </p:nvSpPr>
        <p:spPr/>
        <p:txBody>
          <a:bodyPr/>
          <a:lstStyle/>
          <a:p>
            <a:r>
              <a:rPr lang="en-US" smtClean="0"/>
              <a:t>Craig Dukes</a:t>
            </a:r>
            <a:endParaRPr lang="en-US"/>
          </a:p>
        </p:txBody>
      </p:sp>
      <p:sp>
        <p:nvSpPr>
          <p:cNvPr id="6" name="Slide Number Placeholder 5"/>
          <p:cNvSpPr>
            <a:spLocks noGrp="1"/>
          </p:cNvSpPr>
          <p:nvPr>
            <p:ph type="sldNum" sz="quarter" idx="12"/>
          </p:nvPr>
        </p:nvSpPr>
        <p:spPr/>
        <p:txBody>
          <a:bodyPr/>
          <a:lstStyle/>
          <a:p>
            <a:fld id="{1B532D7A-FF90-40EF-BE51-DDB8C68663B7}" type="slidenum">
              <a:rPr lang="en-US" smtClean="0"/>
              <a:t>‹#›</a:t>
            </a:fld>
            <a:endParaRPr lang="en-US"/>
          </a:p>
        </p:txBody>
      </p:sp>
    </p:spTree>
    <p:extLst>
      <p:ext uri="{BB962C8B-B14F-4D97-AF65-F5344CB8AC3E}">
        <p14:creationId xmlns:p14="http://schemas.microsoft.com/office/powerpoint/2010/main" val="34823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0" y="0"/>
            <a:ext cx="9144000" cy="118872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0" y="6675120"/>
            <a:ext cx="2286000" cy="182880"/>
          </a:xfrm>
          <a:prstGeom prst="rect">
            <a:avLst/>
          </a:prstGeom>
        </p:spPr>
        <p:txBody>
          <a:bodyPr vert="horz" lIns="91440" tIns="45720" rIns="91440" bIns="45720" rtlCol="0" anchor="ctr"/>
          <a:lstStyle>
            <a:lvl1pPr algn="l">
              <a:defRPr sz="1200">
                <a:solidFill>
                  <a:schemeClr val="tx1">
                    <a:lumMod val="75000"/>
                    <a:lumOff val="25000"/>
                  </a:schemeClr>
                </a:solidFill>
              </a:defRPr>
            </a:lvl1pPr>
          </a:lstStyle>
          <a:p>
            <a:r>
              <a:rPr lang="en-US" smtClean="0"/>
              <a:t>Physics 1425-12</a:t>
            </a:r>
            <a:endParaRPr lang="en-US" dirty="0"/>
          </a:p>
        </p:txBody>
      </p:sp>
      <p:sp>
        <p:nvSpPr>
          <p:cNvPr id="5" name="Footer Placeholder 4"/>
          <p:cNvSpPr>
            <a:spLocks noGrp="1"/>
          </p:cNvSpPr>
          <p:nvPr>
            <p:ph type="ftr" sz="quarter" idx="3"/>
          </p:nvPr>
        </p:nvSpPr>
        <p:spPr>
          <a:xfrm>
            <a:off x="2286025" y="6675120"/>
            <a:ext cx="4572000" cy="182880"/>
          </a:xfrm>
          <a:prstGeom prst="rect">
            <a:avLst/>
          </a:prstGeom>
        </p:spPr>
        <p:txBody>
          <a:bodyPr vert="horz" lIns="91440" tIns="45720" rIns="91440" bIns="45720" rtlCol="0" anchor="ctr"/>
          <a:lstStyle>
            <a:lvl1pPr algn="ctr">
              <a:defRPr sz="1200">
                <a:solidFill>
                  <a:schemeClr val="tx1">
                    <a:lumMod val="75000"/>
                    <a:lumOff val="25000"/>
                  </a:schemeClr>
                </a:solidFill>
              </a:defRPr>
            </a:lvl1pPr>
          </a:lstStyle>
          <a:p>
            <a:r>
              <a:rPr lang="en-US" dirty="0" smtClean="0"/>
              <a:t>Craig Dukes</a:t>
            </a:r>
            <a:endParaRPr lang="en-US" dirty="0"/>
          </a:p>
        </p:txBody>
      </p:sp>
      <p:sp>
        <p:nvSpPr>
          <p:cNvPr id="6" name="Slide Number Placeholder 5"/>
          <p:cNvSpPr>
            <a:spLocks noGrp="1"/>
          </p:cNvSpPr>
          <p:nvPr>
            <p:ph type="sldNum" sz="quarter" idx="4"/>
          </p:nvPr>
        </p:nvSpPr>
        <p:spPr>
          <a:xfrm>
            <a:off x="6858000" y="6675120"/>
            <a:ext cx="2286000" cy="182880"/>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1B532D7A-FF90-40EF-BE51-DDB8C68663B7}" type="slidenum">
              <a:rPr lang="en-US" smtClean="0"/>
              <a:pPr/>
              <a:t>‹#›</a:t>
            </a:fld>
            <a:endParaRPr lang="en-US" dirty="0"/>
          </a:p>
        </p:txBody>
      </p:sp>
    </p:spTree>
    <p:extLst>
      <p:ext uri="{BB962C8B-B14F-4D97-AF65-F5344CB8AC3E}">
        <p14:creationId xmlns:p14="http://schemas.microsoft.com/office/powerpoint/2010/main" val="9477048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72" r:id="rId3"/>
    <p:sldLayoutId id="2147483668" r:id="rId4"/>
    <p:sldLayoutId id="2147483667"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ctr" defTabSz="914400" rtl="0" eaLnBrk="1" latinLnBrk="0" hangingPunct="1">
        <a:spcBef>
          <a:spcPct val="0"/>
        </a:spcBef>
        <a:buNone/>
        <a:defRPr sz="3200" kern="1200">
          <a:solidFill>
            <a:srgbClr val="663300"/>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JPG"/><Relationship Id="rId7" Type="http://schemas.openxmlformats.org/officeDocument/2006/relationships/image" Target="../media/image45.wmf"/><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oleObject" Target="../embeddings/oleObject46.bin"/><Relationship Id="rId5" Type="http://schemas.openxmlformats.org/officeDocument/2006/relationships/image" Target="../media/image44.wmf"/><Relationship Id="rId4" Type="http://schemas.openxmlformats.org/officeDocument/2006/relationships/oleObject" Target="../embeddings/oleObject45.bin"/></Relationships>
</file>

<file path=ppt/slides/_rels/slide11.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oleObject" Target="../embeddings/oleObject52.bin"/><Relationship Id="rId18" Type="http://schemas.openxmlformats.org/officeDocument/2006/relationships/image" Target="../media/image54.wmf"/><Relationship Id="rId3" Type="http://schemas.openxmlformats.org/officeDocument/2006/relationships/oleObject" Target="../embeddings/oleObject47.bin"/><Relationship Id="rId21" Type="http://schemas.openxmlformats.org/officeDocument/2006/relationships/oleObject" Target="../embeddings/oleObject56.bin"/><Relationship Id="rId7" Type="http://schemas.openxmlformats.org/officeDocument/2006/relationships/oleObject" Target="../embeddings/oleObject49.bin"/><Relationship Id="rId12" Type="http://schemas.openxmlformats.org/officeDocument/2006/relationships/image" Target="../media/image51.wmf"/><Relationship Id="rId17" Type="http://schemas.openxmlformats.org/officeDocument/2006/relationships/oleObject" Target="../embeddings/oleObject54.bin"/><Relationship Id="rId2" Type="http://schemas.openxmlformats.org/officeDocument/2006/relationships/slideLayout" Target="../slideLayouts/slideLayout2.xml"/><Relationship Id="rId16" Type="http://schemas.openxmlformats.org/officeDocument/2006/relationships/image" Target="../media/image53.wmf"/><Relationship Id="rId20" Type="http://schemas.openxmlformats.org/officeDocument/2006/relationships/image" Target="../media/image55.wmf"/><Relationship Id="rId1" Type="http://schemas.openxmlformats.org/officeDocument/2006/relationships/vmlDrawing" Target="../drawings/vmlDrawing8.vml"/><Relationship Id="rId6" Type="http://schemas.openxmlformats.org/officeDocument/2006/relationships/image" Target="../media/image48.wmf"/><Relationship Id="rId11" Type="http://schemas.openxmlformats.org/officeDocument/2006/relationships/oleObject" Target="../embeddings/oleObject51.bin"/><Relationship Id="rId24" Type="http://schemas.openxmlformats.org/officeDocument/2006/relationships/image" Target="../media/image57.wmf"/><Relationship Id="rId5" Type="http://schemas.openxmlformats.org/officeDocument/2006/relationships/oleObject" Target="../embeddings/oleObject48.bin"/><Relationship Id="rId15" Type="http://schemas.openxmlformats.org/officeDocument/2006/relationships/oleObject" Target="../embeddings/oleObject53.bin"/><Relationship Id="rId23" Type="http://schemas.openxmlformats.org/officeDocument/2006/relationships/oleObject" Target="../embeddings/oleObject57.bin"/><Relationship Id="rId10" Type="http://schemas.openxmlformats.org/officeDocument/2006/relationships/image" Target="../media/image50.wmf"/><Relationship Id="rId19" Type="http://schemas.openxmlformats.org/officeDocument/2006/relationships/oleObject" Target="../embeddings/oleObject55.bin"/><Relationship Id="rId4" Type="http://schemas.openxmlformats.org/officeDocument/2006/relationships/image" Target="../media/image47.wmf"/><Relationship Id="rId9" Type="http://schemas.openxmlformats.org/officeDocument/2006/relationships/oleObject" Target="../embeddings/oleObject50.bin"/><Relationship Id="rId14" Type="http://schemas.openxmlformats.org/officeDocument/2006/relationships/image" Target="../media/image52.wmf"/><Relationship Id="rId22" Type="http://schemas.openxmlformats.org/officeDocument/2006/relationships/image" Target="../media/image56.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9.wmf"/><Relationship Id="rId5" Type="http://schemas.openxmlformats.org/officeDocument/2006/relationships/oleObject" Target="../embeddings/oleObject59.bin"/><Relationship Id="rId4" Type="http://schemas.openxmlformats.org/officeDocument/2006/relationships/image" Target="../media/image58.wmf"/></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4.wmf"/><Relationship Id="rId13" Type="http://schemas.openxmlformats.org/officeDocument/2006/relationships/oleObject" Target="../embeddings/oleObject65.bin"/><Relationship Id="rId18" Type="http://schemas.openxmlformats.org/officeDocument/2006/relationships/image" Target="../media/image69.wmf"/><Relationship Id="rId3" Type="http://schemas.openxmlformats.org/officeDocument/2006/relationships/oleObject" Target="../embeddings/oleObject60.bin"/><Relationship Id="rId21" Type="http://schemas.openxmlformats.org/officeDocument/2006/relationships/oleObject" Target="../embeddings/oleObject69.bin"/><Relationship Id="rId7" Type="http://schemas.openxmlformats.org/officeDocument/2006/relationships/oleObject" Target="../embeddings/oleObject62.bin"/><Relationship Id="rId12" Type="http://schemas.openxmlformats.org/officeDocument/2006/relationships/image" Target="../media/image66.wmf"/><Relationship Id="rId17" Type="http://schemas.openxmlformats.org/officeDocument/2006/relationships/oleObject" Target="../embeddings/oleObject67.bin"/><Relationship Id="rId2" Type="http://schemas.openxmlformats.org/officeDocument/2006/relationships/slideLayout" Target="../slideLayouts/slideLayout2.xml"/><Relationship Id="rId16" Type="http://schemas.openxmlformats.org/officeDocument/2006/relationships/image" Target="../media/image68.wmf"/><Relationship Id="rId20" Type="http://schemas.openxmlformats.org/officeDocument/2006/relationships/image" Target="../media/image70.wmf"/><Relationship Id="rId1" Type="http://schemas.openxmlformats.org/officeDocument/2006/relationships/vmlDrawing" Target="../drawings/vmlDrawing10.vml"/><Relationship Id="rId6" Type="http://schemas.openxmlformats.org/officeDocument/2006/relationships/image" Target="../media/image63.wmf"/><Relationship Id="rId11" Type="http://schemas.openxmlformats.org/officeDocument/2006/relationships/oleObject" Target="../embeddings/oleObject64.bin"/><Relationship Id="rId24" Type="http://schemas.openxmlformats.org/officeDocument/2006/relationships/image" Target="../media/image72.wmf"/><Relationship Id="rId5" Type="http://schemas.openxmlformats.org/officeDocument/2006/relationships/oleObject" Target="../embeddings/oleObject61.bin"/><Relationship Id="rId15" Type="http://schemas.openxmlformats.org/officeDocument/2006/relationships/oleObject" Target="../embeddings/oleObject66.bin"/><Relationship Id="rId23" Type="http://schemas.openxmlformats.org/officeDocument/2006/relationships/oleObject" Target="../embeddings/oleObject70.bin"/><Relationship Id="rId10" Type="http://schemas.openxmlformats.org/officeDocument/2006/relationships/image" Target="../media/image65.wmf"/><Relationship Id="rId19" Type="http://schemas.openxmlformats.org/officeDocument/2006/relationships/oleObject" Target="../embeddings/oleObject68.bin"/><Relationship Id="rId4" Type="http://schemas.openxmlformats.org/officeDocument/2006/relationships/image" Target="../media/image62.wmf"/><Relationship Id="rId9" Type="http://schemas.openxmlformats.org/officeDocument/2006/relationships/oleObject" Target="../embeddings/oleObject63.bin"/><Relationship Id="rId14" Type="http://schemas.openxmlformats.org/officeDocument/2006/relationships/image" Target="../media/image67.wmf"/><Relationship Id="rId22" Type="http://schemas.openxmlformats.org/officeDocument/2006/relationships/image" Target="../media/image71.wmf"/></Relationships>
</file>

<file path=ppt/slides/_rels/slide15.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oleObject" Target="../embeddings/oleObject76.bin"/><Relationship Id="rId18" Type="http://schemas.openxmlformats.org/officeDocument/2006/relationships/image" Target="../media/image77.wmf"/><Relationship Id="rId26" Type="http://schemas.openxmlformats.org/officeDocument/2006/relationships/image" Target="../media/image79.wmf"/><Relationship Id="rId3" Type="http://schemas.openxmlformats.org/officeDocument/2006/relationships/oleObject" Target="../embeddings/oleObject71.bin"/><Relationship Id="rId21" Type="http://schemas.openxmlformats.org/officeDocument/2006/relationships/oleObject" Target="../embeddings/oleObject80.bin"/><Relationship Id="rId7" Type="http://schemas.openxmlformats.org/officeDocument/2006/relationships/oleObject" Target="../embeddings/oleObject73.bin"/><Relationship Id="rId12" Type="http://schemas.openxmlformats.org/officeDocument/2006/relationships/image" Target="../media/image75.wmf"/><Relationship Id="rId17" Type="http://schemas.openxmlformats.org/officeDocument/2006/relationships/oleObject" Target="../embeddings/oleObject78.bin"/><Relationship Id="rId25" Type="http://schemas.openxmlformats.org/officeDocument/2006/relationships/oleObject" Target="../embeddings/oleObject82.bin"/><Relationship Id="rId2" Type="http://schemas.openxmlformats.org/officeDocument/2006/relationships/slideLayout" Target="../slideLayouts/slideLayout2.xml"/><Relationship Id="rId16" Type="http://schemas.openxmlformats.org/officeDocument/2006/relationships/image" Target="../media/image69.wmf"/><Relationship Id="rId20" Type="http://schemas.openxmlformats.org/officeDocument/2006/relationships/image" Target="../media/image78.wmf"/><Relationship Id="rId1" Type="http://schemas.openxmlformats.org/officeDocument/2006/relationships/vmlDrawing" Target="../drawings/vmlDrawing11.vml"/><Relationship Id="rId6" Type="http://schemas.openxmlformats.org/officeDocument/2006/relationships/image" Target="../media/image64.wmf"/><Relationship Id="rId11" Type="http://schemas.openxmlformats.org/officeDocument/2006/relationships/oleObject" Target="../embeddings/oleObject75.bin"/><Relationship Id="rId24" Type="http://schemas.openxmlformats.org/officeDocument/2006/relationships/image" Target="../media/image71.wmf"/><Relationship Id="rId5" Type="http://schemas.openxmlformats.org/officeDocument/2006/relationships/oleObject" Target="../embeddings/oleObject72.bin"/><Relationship Id="rId15" Type="http://schemas.openxmlformats.org/officeDocument/2006/relationships/oleObject" Target="../embeddings/oleObject77.bin"/><Relationship Id="rId23" Type="http://schemas.openxmlformats.org/officeDocument/2006/relationships/oleObject" Target="../embeddings/oleObject81.bin"/><Relationship Id="rId10" Type="http://schemas.openxmlformats.org/officeDocument/2006/relationships/image" Target="../media/image66.wmf"/><Relationship Id="rId19" Type="http://schemas.openxmlformats.org/officeDocument/2006/relationships/oleObject" Target="../embeddings/oleObject79.bin"/><Relationship Id="rId4" Type="http://schemas.openxmlformats.org/officeDocument/2006/relationships/image" Target="../media/image73.wmf"/><Relationship Id="rId9" Type="http://schemas.openxmlformats.org/officeDocument/2006/relationships/oleObject" Target="../embeddings/oleObject74.bin"/><Relationship Id="rId14" Type="http://schemas.openxmlformats.org/officeDocument/2006/relationships/image" Target="../media/image76.wmf"/><Relationship Id="rId22" Type="http://schemas.openxmlformats.org/officeDocument/2006/relationships/image" Target="../media/image70.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oleObject" Target="../embeddings/oleObject88.bin"/><Relationship Id="rId18" Type="http://schemas.openxmlformats.org/officeDocument/2006/relationships/image" Target="../media/image88.wmf"/><Relationship Id="rId3" Type="http://schemas.openxmlformats.org/officeDocument/2006/relationships/oleObject" Target="../embeddings/oleObject83.bin"/><Relationship Id="rId21" Type="http://schemas.openxmlformats.org/officeDocument/2006/relationships/oleObject" Target="../embeddings/oleObject92.bin"/><Relationship Id="rId7" Type="http://schemas.openxmlformats.org/officeDocument/2006/relationships/oleObject" Target="../embeddings/oleObject85.bin"/><Relationship Id="rId12" Type="http://schemas.openxmlformats.org/officeDocument/2006/relationships/image" Target="../media/image85.wmf"/><Relationship Id="rId17" Type="http://schemas.openxmlformats.org/officeDocument/2006/relationships/oleObject" Target="../embeddings/oleObject90.bin"/><Relationship Id="rId2" Type="http://schemas.openxmlformats.org/officeDocument/2006/relationships/slideLayout" Target="../slideLayouts/slideLayout2.xml"/><Relationship Id="rId16" Type="http://schemas.openxmlformats.org/officeDocument/2006/relationships/image" Target="../media/image87.wmf"/><Relationship Id="rId20" Type="http://schemas.openxmlformats.org/officeDocument/2006/relationships/image" Target="../media/image89.wmf"/><Relationship Id="rId1" Type="http://schemas.openxmlformats.org/officeDocument/2006/relationships/vmlDrawing" Target="../drawings/vmlDrawing12.vml"/><Relationship Id="rId6" Type="http://schemas.openxmlformats.org/officeDocument/2006/relationships/image" Target="../media/image82.wmf"/><Relationship Id="rId11" Type="http://schemas.openxmlformats.org/officeDocument/2006/relationships/oleObject" Target="../embeddings/oleObject87.bin"/><Relationship Id="rId5" Type="http://schemas.openxmlformats.org/officeDocument/2006/relationships/oleObject" Target="../embeddings/oleObject84.bin"/><Relationship Id="rId15" Type="http://schemas.openxmlformats.org/officeDocument/2006/relationships/oleObject" Target="../embeddings/oleObject89.bin"/><Relationship Id="rId10" Type="http://schemas.openxmlformats.org/officeDocument/2006/relationships/image" Target="../media/image84.wmf"/><Relationship Id="rId19" Type="http://schemas.openxmlformats.org/officeDocument/2006/relationships/oleObject" Target="../embeddings/oleObject91.bin"/><Relationship Id="rId4" Type="http://schemas.openxmlformats.org/officeDocument/2006/relationships/image" Target="../media/image81.wmf"/><Relationship Id="rId9" Type="http://schemas.openxmlformats.org/officeDocument/2006/relationships/oleObject" Target="../embeddings/oleObject86.bin"/><Relationship Id="rId14" Type="http://schemas.openxmlformats.org/officeDocument/2006/relationships/image" Target="../media/image86.wmf"/><Relationship Id="rId22" Type="http://schemas.openxmlformats.org/officeDocument/2006/relationships/oleObject" Target="../embeddings/oleObject93.bin"/></Relationships>
</file>

<file path=ppt/slides/_rels/slide19.xml.rels><?xml version="1.0" encoding="UTF-8" standalone="yes"?>
<Relationships xmlns="http://schemas.openxmlformats.org/package/2006/relationships"><Relationship Id="rId8" Type="http://schemas.openxmlformats.org/officeDocument/2006/relationships/image" Target="../media/image92.wmf"/><Relationship Id="rId13" Type="http://schemas.openxmlformats.org/officeDocument/2006/relationships/oleObject" Target="../embeddings/oleObject99.bin"/><Relationship Id="rId3" Type="http://schemas.openxmlformats.org/officeDocument/2006/relationships/oleObject" Target="../embeddings/oleObject94.bin"/><Relationship Id="rId7" Type="http://schemas.openxmlformats.org/officeDocument/2006/relationships/oleObject" Target="../embeddings/oleObject96.bin"/><Relationship Id="rId12" Type="http://schemas.openxmlformats.org/officeDocument/2006/relationships/image" Target="../media/image94.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91.wmf"/><Relationship Id="rId11" Type="http://schemas.openxmlformats.org/officeDocument/2006/relationships/oleObject" Target="../embeddings/oleObject98.bin"/><Relationship Id="rId5" Type="http://schemas.openxmlformats.org/officeDocument/2006/relationships/oleObject" Target="../embeddings/oleObject95.bin"/><Relationship Id="rId10" Type="http://schemas.openxmlformats.org/officeDocument/2006/relationships/image" Target="../media/image93.wmf"/><Relationship Id="rId4" Type="http://schemas.openxmlformats.org/officeDocument/2006/relationships/image" Target="../media/image90.wmf"/><Relationship Id="rId9" Type="http://schemas.openxmlformats.org/officeDocument/2006/relationships/oleObject" Target="../embeddings/oleObject97.bin"/><Relationship Id="rId14" Type="http://schemas.openxmlformats.org/officeDocument/2006/relationships/image" Target="../media/image95.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03.wmf"/><Relationship Id="rId13" Type="http://schemas.openxmlformats.org/officeDocument/2006/relationships/image" Target="../media/image105.wmf"/><Relationship Id="rId18" Type="http://schemas.openxmlformats.org/officeDocument/2006/relationships/oleObject" Target="../embeddings/oleObject109.bin"/><Relationship Id="rId3" Type="http://schemas.openxmlformats.org/officeDocument/2006/relationships/oleObject" Target="../embeddings/oleObject100.bin"/><Relationship Id="rId7" Type="http://schemas.openxmlformats.org/officeDocument/2006/relationships/oleObject" Target="../embeddings/oleObject102.bin"/><Relationship Id="rId12" Type="http://schemas.openxmlformats.org/officeDocument/2006/relationships/oleObject" Target="../embeddings/oleObject105.bin"/><Relationship Id="rId17" Type="http://schemas.openxmlformats.org/officeDocument/2006/relationships/oleObject" Target="../embeddings/oleObject108.bin"/><Relationship Id="rId2" Type="http://schemas.openxmlformats.org/officeDocument/2006/relationships/slideLayout" Target="../slideLayouts/slideLayout2.xml"/><Relationship Id="rId16" Type="http://schemas.openxmlformats.org/officeDocument/2006/relationships/oleObject" Target="../embeddings/oleObject107.bin"/><Relationship Id="rId1" Type="http://schemas.openxmlformats.org/officeDocument/2006/relationships/vmlDrawing" Target="../drawings/vmlDrawing14.vml"/><Relationship Id="rId6" Type="http://schemas.openxmlformats.org/officeDocument/2006/relationships/image" Target="../media/image102.wmf"/><Relationship Id="rId11" Type="http://schemas.openxmlformats.org/officeDocument/2006/relationships/oleObject" Target="../embeddings/oleObject104.bin"/><Relationship Id="rId5" Type="http://schemas.openxmlformats.org/officeDocument/2006/relationships/oleObject" Target="../embeddings/oleObject101.bin"/><Relationship Id="rId15" Type="http://schemas.openxmlformats.org/officeDocument/2006/relationships/image" Target="../media/image106.wmf"/><Relationship Id="rId10" Type="http://schemas.openxmlformats.org/officeDocument/2006/relationships/image" Target="../media/image104.wmf"/><Relationship Id="rId4" Type="http://schemas.openxmlformats.org/officeDocument/2006/relationships/image" Target="../media/image101.wmf"/><Relationship Id="rId9" Type="http://schemas.openxmlformats.org/officeDocument/2006/relationships/oleObject" Target="../embeddings/oleObject103.bin"/><Relationship Id="rId14" Type="http://schemas.openxmlformats.org/officeDocument/2006/relationships/oleObject" Target="../embeddings/oleObject106.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13.bin"/><Relationship Id="rId13" Type="http://schemas.openxmlformats.org/officeDocument/2006/relationships/oleObject" Target="../embeddings/oleObject117.bin"/><Relationship Id="rId3" Type="http://schemas.openxmlformats.org/officeDocument/2006/relationships/oleObject" Target="../embeddings/oleObject110.bin"/><Relationship Id="rId7" Type="http://schemas.openxmlformats.org/officeDocument/2006/relationships/oleObject" Target="../embeddings/oleObject112.bin"/><Relationship Id="rId12" Type="http://schemas.openxmlformats.org/officeDocument/2006/relationships/image" Target="../media/image109.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08.wmf"/><Relationship Id="rId11" Type="http://schemas.openxmlformats.org/officeDocument/2006/relationships/oleObject" Target="../embeddings/oleObject116.bin"/><Relationship Id="rId5" Type="http://schemas.openxmlformats.org/officeDocument/2006/relationships/oleObject" Target="../embeddings/oleObject111.bin"/><Relationship Id="rId15" Type="http://schemas.openxmlformats.org/officeDocument/2006/relationships/image" Target="../media/image110.wmf"/><Relationship Id="rId10" Type="http://schemas.openxmlformats.org/officeDocument/2006/relationships/oleObject" Target="../embeddings/oleObject115.bin"/><Relationship Id="rId4" Type="http://schemas.openxmlformats.org/officeDocument/2006/relationships/image" Target="../media/image107.wmf"/><Relationship Id="rId9" Type="http://schemas.openxmlformats.org/officeDocument/2006/relationships/oleObject" Target="../embeddings/oleObject114.bin"/><Relationship Id="rId14" Type="http://schemas.openxmlformats.org/officeDocument/2006/relationships/oleObject" Target="../embeddings/oleObject118.bin"/></Relationships>
</file>

<file path=ppt/slides/_rels/slide2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29.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17.jpg"/><Relationship Id="rId5" Type="http://schemas.openxmlformats.org/officeDocument/2006/relationships/image" Target="../media/image115.wmf"/><Relationship Id="rId4" Type="http://schemas.openxmlformats.org/officeDocument/2006/relationships/oleObject" Target="../embeddings/oleObject119.bin"/></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6.jpg"/><Relationship Id="rId7" Type="http://schemas.openxmlformats.org/officeDocument/2006/relationships/image" Target="../media/image119.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121.bin"/><Relationship Id="rId5" Type="http://schemas.openxmlformats.org/officeDocument/2006/relationships/image" Target="../media/image118.wmf"/><Relationship Id="rId4" Type="http://schemas.openxmlformats.org/officeDocument/2006/relationships/oleObject" Target="../embeddings/oleObject120.bin"/></Relationships>
</file>

<file path=ppt/slides/_rels/slide31.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20.wmf"/><Relationship Id="rId4" Type="http://schemas.openxmlformats.org/officeDocument/2006/relationships/oleObject" Target="../embeddings/oleObject122.bin"/></Relationships>
</file>

<file path=ppt/slides/_rels/slide3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25.jpeg"/><Relationship Id="rId5" Type="http://schemas.openxmlformats.org/officeDocument/2006/relationships/image" Target="../media/image124.jpeg"/><Relationship Id="rId4" Type="http://schemas.openxmlformats.org/officeDocument/2006/relationships/image" Target="../media/image123.wmf"/></Relationships>
</file>

<file path=ppt/slides/_rels/slide34.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17.jpg"/><Relationship Id="rId1" Type="http://schemas.openxmlformats.org/officeDocument/2006/relationships/slideLayout" Target="../slideLayouts/slideLayout2.xml"/><Relationship Id="rId4" Type="http://schemas.openxmlformats.org/officeDocument/2006/relationships/image" Target="../media/image128.jp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29.png"/></Relationships>
</file>

<file path=ppt/slides/_rels/slide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2.bin"/><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2.png"/><Relationship Id="rId4" Type="http://schemas.openxmlformats.org/officeDocument/2006/relationships/image" Target="../media/image9.wmf"/><Relationship Id="rId9" Type="http://schemas.openxmlformats.org/officeDocument/2006/relationships/image" Target="../media/image11.wmf"/></Relationships>
</file>

<file path=ppt/slides/_rels/slide6.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10.bin"/><Relationship Id="rId18" Type="http://schemas.openxmlformats.org/officeDocument/2006/relationships/image" Target="../media/image19.wmf"/><Relationship Id="rId3" Type="http://schemas.openxmlformats.org/officeDocument/2006/relationships/image" Target="../media/image21.png"/><Relationship Id="rId7" Type="http://schemas.openxmlformats.org/officeDocument/2006/relationships/oleObject" Target="../embeddings/oleObject7.bin"/><Relationship Id="rId12" Type="http://schemas.openxmlformats.org/officeDocument/2006/relationships/image" Target="../media/image16.wmf"/><Relationship Id="rId17" Type="http://schemas.openxmlformats.org/officeDocument/2006/relationships/oleObject" Target="../embeddings/oleObject12.bin"/><Relationship Id="rId2" Type="http://schemas.openxmlformats.org/officeDocument/2006/relationships/slideLayout" Target="../slideLayouts/slideLayout2.xml"/><Relationship Id="rId16" Type="http://schemas.openxmlformats.org/officeDocument/2006/relationships/image" Target="../media/image18.wmf"/><Relationship Id="rId20" Type="http://schemas.openxmlformats.org/officeDocument/2006/relationships/image" Target="../media/image20.wmf"/><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oleObject" Target="../embeddings/oleObject9.bin"/><Relationship Id="rId5" Type="http://schemas.openxmlformats.org/officeDocument/2006/relationships/image" Target="../media/image13.wmf"/><Relationship Id="rId15" Type="http://schemas.openxmlformats.org/officeDocument/2006/relationships/oleObject" Target="../embeddings/oleObject11.bin"/><Relationship Id="rId10" Type="http://schemas.openxmlformats.org/officeDocument/2006/relationships/image" Target="../media/image15.wmf"/><Relationship Id="rId19" Type="http://schemas.openxmlformats.org/officeDocument/2006/relationships/oleObject" Target="../embeddings/oleObject13.bin"/><Relationship Id="rId4" Type="http://schemas.openxmlformats.org/officeDocument/2006/relationships/oleObject" Target="../embeddings/oleObject5.bin"/><Relationship Id="rId9" Type="http://schemas.openxmlformats.org/officeDocument/2006/relationships/oleObject" Target="../embeddings/oleObject8.bin"/><Relationship Id="rId14" Type="http://schemas.openxmlformats.org/officeDocument/2006/relationships/image" Target="../media/image17.wmf"/></Relationships>
</file>

<file path=ppt/slides/_rels/slide7.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19.bin"/><Relationship Id="rId18" Type="http://schemas.openxmlformats.org/officeDocument/2006/relationships/image" Target="../media/image29.wmf"/><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26.wmf"/><Relationship Id="rId17" Type="http://schemas.openxmlformats.org/officeDocument/2006/relationships/oleObject" Target="../embeddings/oleObject21.bin"/><Relationship Id="rId2" Type="http://schemas.openxmlformats.org/officeDocument/2006/relationships/slideLayout" Target="../slideLayouts/slideLayout2.xml"/><Relationship Id="rId16" Type="http://schemas.openxmlformats.org/officeDocument/2006/relationships/image" Target="../media/image28.wmf"/><Relationship Id="rId1" Type="http://schemas.openxmlformats.org/officeDocument/2006/relationships/vmlDrawing" Target="../drawings/vmlDrawing4.vml"/><Relationship Id="rId6" Type="http://schemas.openxmlformats.org/officeDocument/2006/relationships/image" Target="../media/image23.wmf"/><Relationship Id="rId11" Type="http://schemas.openxmlformats.org/officeDocument/2006/relationships/oleObject" Target="../embeddings/oleObject18.bin"/><Relationship Id="rId5" Type="http://schemas.openxmlformats.org/officeDocument/2006/relationships/oleObject" Target="../embeddings/oleObject15.bin"/><Relationship Id="rId15" Type="http://schemas.openxmlformats.org/officeDocument/2006/relationships/oleObject" Target="../embeddings/oleObject20.bin"/><Relationship Id="rId10" Type="http://schemas.openxmlformats.org/officeDocument/2006/relationships/image" Target="../media/image25.wmf"/><Relationship Id="rId4" Type="http://schemas.openxmlformats.org/officeDocument/2006/relationships/image" Target="../media/image22.wmf"/><Relationship Id="rId9" Type="http://schemas.openxmlformats.org/officeDocument/2006/relationships/oleObject" Target="../embeddings/oleObject17.bin"/><Relationship Id="rId14" Type="http://schemas.openxmlformats.org/officeDocument/2006/relationships/image" Target="../media/image27.wmf"/></Relationships>
</file>

<file path=ppt/slides/_rels/slide8.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27.bin"/><Relationship Id="rId18" Type="http://schemas.openxmlformats.org/officeDocument/2006/relationships/image" Target="../media/image37.wmf"/><Relationship Id="rId26" Type="http://schemas.openxmlformats.org/officeDocument/2006/relationships/image" Target="../media/image41.wmf"/><Relationship Id="rId3" Type="http://schemas.openxmlformats.org/officeDocument/2006/relationships/oleObject" Target="../embeddings/oleObject22.bin"/><Relationship Id="rId21" Type="http://schemas.openxmlformats.org/officeDocument/2006/relationships/oleObject" Target="../embeddings/oleObject31.bin"/><Relationship Id="rId7" Type="http://schemas.openxmlformats.org/officeDocument/2006/relationships/oleObject" Target="../embeddings/oleObject24.bin"/><Relationship Id="rId12" Type="http://schemas.openxmlformats.org/officeDocument/2006/relationships/image" Target="../media/image34.wmf"/><Relationship Id="rId17" Type="http://schemas.openxmlformats.org/officeDocument/2006/relationships/oleObject" Target="../embeddings/oleObject29.bin"/><Relationship Id="rId25" Type="http://schemas.openxmlformats.org/officeDocument/2006/relationships/oleObject" Target="../embeddings/oleObject33.bin"/><Relationship Id="rId2" Type="http://schemas.openxmlformats.org/officeDocument/2006/relationships/slideLayout" Target="../slideLayouts/slideLayout2.xml"/><Relationship Id="rId16" Type="http://schemas.openxmlformats.org/officeDocument/2006/relationships/image" Target="../media/image36.wmf"/><Relationship Id="rId20" Type="http://schemas.openxmlformats.org/officeDocument/2006/relationships/image" Target="../media/image38.wmf"/><Relationship Id="rId1" Type="http://schemas.openxmlformats.org/officeDocument/2006/relationships/vmlDrawing" Target="../drawings/vmlDrawing5.vml"/><Relationship Id="rId6" Type="http://schemas.openxmlformats.org/officeDocument/2006/relationships/image" Target="../media/image31.wmf"/><Relationship Id="rId11" Type="http://schemas.openxmlformats.org/officeDocument/2006/relationships/oleObject" Target="../embeddings/oleObject26.bin"/><Relationship Id="rId24" Type="http://schemas.openxmlformats.org/officeDocument/2006/relationships/image" Target="../media/image40.wmf"/><Relationship Id="rId5" Type="http://schemas.openxmlformats.org/officeDocument/2006/relationships/oleObject" Target="../embeddings/oleObject23.bin"/><Relationship Id="rId15" Type="http://schemas.openxmlformats.org/officeDocument/2006/relationships/oleObject" Target="../embeddings/oleObject28.bin"/><Relationship Id="rId23" Type="http://schemas.openxmlformats.org/officeDocument/2006/relationships/oleObject" Target="../embeddings/oleObject32.bin"/><Relationship Id="rId10" Type="http://schemas.openxmlformats.org/officeDocument/2006/relationships/image" Target="../media/image33.wmf"/><Relationship Id="rId19" Type="http://schemas.openxmlformats.org/officeDocument/2006/relationships/oleObject" Target="../embeddings/oleObject30.bin"/><Relationship Id="rId4" Type="http://schemas.openxmlformats.org/officeDocument/2006/relationships/image" Target="../media/image30.wmf"/><Relationship Id="rId9" Type="http://schemas.openxmlformats.org/officeDocument/2006/relationships/oleObject" Target="../embeddings/oleObject25.bin"/><Relationship Id="rId14" Type="http://schemas.openxmlformats.org/officeDocument/2006/relationships/image" Target="../media/image35.wmf"/><Relationship Id="rId22" Type="http://schemas.openxmlformats.org/officeDocument/2006/relationships/image" Target="../media/image39.wmf"/></Relationships>
</file>

<file path=ppt/slides/_rels/slide9.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39.bin"/><Relationship Id="rId18" Type="http://schemas.openxmlformats.org/officeDocument/2006/relationships/image" Target="../media/image37.wmf"/><Relationship Id="rId3" Type="http://schemas.openxmlformats.org/officeDocument/2006/relationships/oleObject" Target="../embeddings/oleObject34.bin"/><Relationship Id="rId21" Type="http://schemas.openxmlformats.org/officeDocument/2006/relationships/oleObject" Target="../embeddings/oleObject43.bin"/><Relationship Id="rId7" Type="http://schemas.openxmlformats.org/officeDocument/2006/relationships/oleObject" Target="../embeddings/oleObject36.bin"/><Relationship Id="rId12" Type="http://schemas.openxmlformats.org/officeDocument/2006/relationships/image" Target="../media/image34.wmf"/><Relationship Id="rId17" Type="http://schemas.openxmlformats.org/officeDocument/2006/relationships/oleObject" Target="../embeddings/oleObject41.bin"/><Relationship Id="rId2" Type="http://schemas.openxmlformats.org/officeDocument/2006/relationships/slideLayout" Target="../slideLayouts/slideLayout2.xml"/><Relationship Id="rId16" Type="http://schemas.openxmlformats.org/officeDocument/2006/relationships/image" Target="../media/image36.wmf"/><Relationship Id="rId20" Type="http://schemas.openxmlformats.org/officeDocument/2006/relationships/image" Target="../media/image38.wmf"/><Relationship Id="rId1" Type="http://schemas.openxmlformats.org/officeDocument/2006/relationships/vmlDrawing" Target="../drawings/vmlDrawing6.vml"/><Relationship Id="rId6" Type="http://schemas.openxmlformats.org/officeDocument/2006/relationships/image" Target="../media/image31.wmf"/><Relationship Id="rId11" Type="http://schemas.openxmlformats.org/officeDocument/2006/relationships/oleObject" Target="../embeddings/oleObject38.bin"/><Relationship Id="rId24" Type="http://schemas.openxmlformats.org/officeDocument/2006/relationships/image" Target="../media/image43.wmf"/><Relationship Id="rId5" Type="http://schemas.openxmlformats.org/officeDocument/2006/relationships/oleObject" Target="../embeddings/oleObject35.bin"/><Relationship Id="rId15" Type="http://schemas.openxmlformats.org/officeDocument/2006/relationships/oleObject" Target="../embeddings/oleObject40.bin"/><Relationship Id="rId23" Type="http://schemas.openxmlformats.org/officeDocument/2006/relationships/oleObject" Target="../embeddings/oleObject44.bin"/><Relationship Id="rId10" Type="http://schemas.openxmlformats.org/officeDocument/2006/relationships/image" Target="../media/image33.wmf"/><Relationship Id="rId19" Type="http://schemas.openxmlformats.org/officeDocument/2006/relationships/oleObject" Target="../embeddings/oleObject42.bin"/><Relationship Id="rId4" Type="http://schemas.openxmlformats.org/officeDocument/2006/relationships/image" Target="../media/image30.wmf"/><Relationship Id="rId9" Type="http://schemas.openxmlformats.org/officeDocument/2006/relationships/oleObject" Target="../embeddings/oleObject37.bin"/><Relationship Id="rId14" Type="http://schemas.openxmlformats.org/officeDocument/2006/relationships/image" Target="../media/image35.wmf"/><Relationship Id="rId22" Type="http://schemas.openxmlformats.org/officeDocument/2006/relationships/image" Target="../media/image4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1562" y="2423171"/>
            <a:ext cx="8229510" cy="3017487"/>
          </a:xfrm>
        </p:spPr>
        <p:txBody>
          <a:bodyPr>
            <a:normAutofit/>
          </a:bodyPr>
          <a:lstStyle/>
          <a:p>
            <a:pPr algn="l"/>
            <a:r>
              <a:rPr lang="en-US" sz="2400" dirty="0" smtClean="0"/>
              <a:t>Physics 1425</a:t>
            </a:r>
            <a:br>
              <a:rPr lang="en-US" sz="2400" dirty="0" smtClean="0"/>
            </a:br>
            <a:r>
              <a:rPr lang="en-US" sz="2400" dirty="0" smtClean="0"/>
              <a:t>General Physics 1</a:t>
            </a:r>
            <a:br>
              <a:rPr lang="en-US" sz="2400" dirty="0" smtClean="0"/>
            </a:br>
            <a:r>
              <a:rPr lang="en-US" dirty="0" smtClean="0"/>
              <a:t/>
            </a:r>
            <a:br>
              <a:rPr lang="en-US" dirty="0" smtClean="0"/>
            </a:br>
            <a:r>
              <a:rPr lang="en-US" dirty="0" smtClean="0"/>
              <a:t>Static Equilibrium:  Elasticity and Fracture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122" y="960147"/>
            <a:ext cx="4381500" cy="2628900"/>
          </a:xfrm>
          <a:prstGeom prst="rect">
            <a:avLst/>
          </a:prstGeom>
        </p:spPr>
      </p:pic>
      <p:sp>
        <p:nvSpPr>
          <p:cNvPr id="4" name="TextBox 3"/>
          <p:cNvSpPr txBox="1"/>
          <p:nvPr/>
        </p:nvSpPr>
        <p:spPr>
          <a:xfrm>
            <a:off x="538796" y="685830"/>
            <a:ext cx="3684796" cy="461665"/>
          </a:xfrm>
          <a:prstGeom prst="rect">
            <a:avLst/>
          </a:prstGeom>
          <a:noFill/>
        </p:spPr>
        <p:txBody>
          <a:bodyPr wrap="square" rtlCol="0">
            <a:spAutoFit/>
          </a:bodyPr>
          <a:lstStyle/>
          <a:p>
            <a:r>
              <a:rPr lang="en-US" sz="2400" dirty="0" smtClean="0">
                <a:solidFill>
                  <a:srgbClr val="FFFF00"/>
                </a:solidFill>
              </a:rPr>
              <a:t>E. Craig Dukes</a:t>
            </a:r>
          </a:p>
        </p:txBody>
      </p:sp>
    </p:spTree>
    <p:extLst>
      <p:ext uri="{BB962C8B-B14F-4D97-AF65-F5344CB8AC3E}">
        <p14:creationId xmlns:p14="http://schemas.microsoft.com/office/powerpoint/2010/main" val="164796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iClicker</a:t>
            </a:r>
            <a:r>
              <a:rPr lang="en-US" dirty="0" smtClean="0"/>
              <a:t> Question</a:t>
            </a:r>
            <a:endParaRPr lang="en-US" dirty="0"/>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10</a:t>
            </a:fld>
            <a:endParaRPr lang="en-US"/>
          </a:p>
        </p:txBody>
      </p:sp>
      <p:sp>
        <p:nvSpPr>
          <p:cNvPr id="7" name="Rectangle 6"/>
          <p:cNvSpPr/>
          <p:nvPr/>
        </p:nvSpPr>
        <p:spPr>
          <a:xfrm>
            <a:off x="365804" y="960147"/>
            <a:ext cx="8503827" cy="3431709"/>
          </a:xfrm>
          <a:prstGeom prst="rect">
            <a:avLst/>
          </a:prstGeom>
        </p:spPr>
        <p:txBody>
          <a:bodyPr wrap="square">
            <a:spAutoFit/>
          </a:bodyPr>
          <a:lstStyle/>
          <a:p>
            <a:pPr>
              <a:spcAft>
                <a:spcPts val="600"/>
              </a:spcAft>
            </a:pPr>
            <a:r>
              <a:rPr lang="en-US" sz="2400" dirty="0" smtClean="0"/>
              <a:t>A mass of 10 kg is suspended from a cable </a:t>
            </a:r>
            <a:r>
              <a:rPr lang="en-US" sz="2400" i="1" dirty="0" smtClean="0"/>
              <a:t>A</a:t>
            </a:r>
            <a:r>
              <a:rPr lang="en-US" sz="2400" dirty="0" smtClean="0"/>
              <a:t> and a light, rigid, horizontal bar </a:t>
            </a:r>
            <a:r>
              <a:rPr lang="en-US" sz="2400" i="1" dirty="0" smtClean="0"/>
              <a:t>B</a:t>
            </a:r>
            <a:r>
              <a:rPr lang="en-US" sz="2400" dirty="0" smtClean="0"/>
              <a:t> that is free to rotate, as shown.  What is the approximate tension in cable </a:t>
            </a:r>
            <a:r>
              <a:rPr lang="en-US" sz="2400" i="1" dirty="0" smtClean="0"/>
              <a:t>A</a:t>
            </a:r>
            <a:r>
              <a:rPr lang="en-US" sz="2400" dirty="0" smtClean="0"/>
              <a:t>?</a:t>
            </a:r>
          </a:p>
          <a:p>
            <a:pPr marL="457200" indent="-457200">
              <a:spcAft>
                <a:spcPts val="600"/>
              </a:spcAft>
              <a:buFont typeface="+mj-lt"/>
              <a:buAutoNum type="alphaUcPeriod"/>
            </a:pPr>
            <a:r>
              <a:rPr lang="en-US" sz="2400" dirty="0" smtClean="0"/>
              <a:t>58 N</a:t>
            </a:r>
            <a:endParaRPr lang="en-US" sz="2400" dirty="0"/>
          </a:p>
          <a:p>
            <a:pPr marL="457200" indent="-457200">
              <a:spcAft>
                <a:spcPts val="600"/>
              </a:spcAft>
              <a:buFont typeface="+mj-lt"/>
              <a:buAutoNum type="alphaUcPeriod"/>
            </a:pPr>
            <a:r>
              <a:rPr lang="en-US" sz="2400" dirty="0" smtClean="0"/>
              <a:t>173 N</a:t>
            </a:r>
            <a:endParaRPr lang="en-US" sz="2400" dirty="0"/>
          </a:p>
          <a:p>
            <a:pPr marL="457200" indent="-457200">
              <a:spcAft>
                <a:spcPts val="600"/>
              </a:spcAft>
              <a:buFont typeface="+mj-lt"/>
              <a:buAutoNum type="alphaUcPeriod"/>
            </a:pPr>
            <a:r>
              <a:rPr lang="en-US" sz="2400" dirty="0" smtClean="0"/>
              <a:t>141 N</a:t>
            </a:r>
            <a:endParaRPr lang="en-US" sz="2400" dirty="0"/>
          </a:p>
          <a:p>
            <a:pPr marL="457200" indent="-457200">
              <a:spcAft>
                <a:spcPts val="600"/>
              </a:spcAft>
              <a:buFont typeface="+mj-lt"/>
              <a:buAutoNum type="alphaUcPeriod"/>
            </a:pPr>
            <a:r>
              <a:rPr lang="en-US" sz="2400" dirty="0" smtClean="0"/>
              <a:t>346 N</a:t>
            </a:r>
            <a:endParaRPr lang="en-US" sz="2400" dirty="0"/>
          </a:p>
          <a:p>
            <a:pPr marL="457200" indent="-457200">
              <a:spcAft>
                <a:spcPts val="600"/>
              </a:spcAft>
              <a:buFont typeface="+mj-lt"/>
              <a:buAutoNum type="alphaUcPeriod"/>
            </a:pPr>
            <a:r>
              <a:rPr lang="en-US" sz="2400" dirty="0" smtClean="0"/>
              <a:t>115 N</a:t>
            </a:r>
            <a:endParaRPr lang="en-US" sz="2400" dirty="0"/>
          </a:p>
        </p:txBody>
      </p:sp>
      <p:sp>
        <p:nvSpPr>
          <p:cNvPr id="9" name="Rectangle 8"/>
          <p:cNvSpPr/>
          <p:nvPr/>
        </p:nvSpPr>
        <p:spPr>
          <a:xfrm>
            <a:off x="252677" y="3958044"/>
            <a:ext cx="1780646" cy="365756"/>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6731" y="2467441"/>
            <a:ext cx="4224131" cy="3200400"/>
          </a:xfrm>
          <a:prstGeom prst="rect">
            <a:avLst/>
          </a:prstGeom>
        </p:spPr>
      </p:pic>
      <p:graphicFrame>
        <p:nvGraphicFramePr>
          <p:cNvPr id="11" name="Object 10"/>
          <p:cNvGraphicFramePr>
            <a:graphicFrameLocks noChangeAspect="1"/>
          </p:cNvGraphicFramePr>
          <p:nvPr>
            <p:extLst>
              <p:ext uri="{D42A27DB-BD31-4B8C-83A1-F6EECF244321}">
                <p14:modId xmlns:p14="http://schemas.microsoft.com/office/powerpoint/2010/main" val="812324886"/>
              </p:ext>
            </p:extLst>
          </p:nvPr>
        </p:nvGraphicFramePr>
        <p:xfrm>
          <a:off x="784225" y="5230813"/>
          <a:ext cx="2006600" cy="457200"/>
        </p:xfrm>
        <a:graphic>
          <a:graphicData uri="http://schemas.openxmlformats.org/presentationml/2006/ole">
            <mc:AlternateContent xmlns:mc="http://schemas.openxmlformats.org/markup-compatibility/2006">
              <mc:Choice xmlns:v="urn:schemas-microsoft-com:vml" Requires="v">
                <p:oleObj spid="_x0000_s369696" name="Equation" r:id="rId4" imgW="1002960" imgH="228600" progId="Equation.DSMT4">
                  <p:embed/>
                </p:oleObj>
              </mc:Choice>
              <mc:Fallback>
                <p:oleObj name="Equation" r:id="rId4" imgW="1002960" imgH="228600" progId="Equation.DSMT4">
                  <p:embed/>
                  <p:pic>
                    <p:nvPicPr>
                      <p:cNvPr id="0" name=""/>
                      <p:cNvPicPr>
                        <a:picLocks noChangeAspect="1" noChangeArrowheads="1"/>
                      </p:cNvPicPr>
                      <p:nvPr/>
                    </p:nvPicPr>
                    <p:blipFill>
                      <a:blip r:embed="rId5"/>
                      <a:srcRect/>
                      <a:stretch>
                        <a:fillRect/>
                      </a:stretch>
                    </p:blipFill>
                    <p:spPr bwMode="auto">
                      <a:xfrm>
                        <a:off x="784225" y="5230813"/>
                        <a:ext cx="2006600" cy="457200"/>
                      </a:xfrm>
                      <a:prstGeom prst="rect">
                        <a:avLst/>
                      </a:prstGeom>
                      <a:noFill/>
                      <a:ln>
                        <a:noFill/>
                      </a:ln>
                    </p:spPr>
                  </p:pic>
                </p:oleObj>
              </mc:Fallback>
            </mc:AlternateContent>
          </a:graphicData>
        </a:graphic>
      </p:graphicFrame>
      <p:cxnSp>
        <p:nvCxnSpPr>
          <p:cNvPr id="10" name="Straight Arrow Connector 9"/>
          <p:cNvCxnSpPr/>
          <p:nvPr/>
        </p:nvCxnSpPr>
        <p:spPr>
          <a:xfrm flipV="1">
            <a:off x="6217902" y="3337561"/>
            <a:ext cx="457195" cy="82295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6217902" y="3337561"/>
            <a:ext cx="0" cy="82295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217902" y="3337561"/>
            <a:ext cx="457195"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Object 15"/>
          <p:cNvGraphicFramePr>
            <a:graphicFrameLocks noChangeAspect="1"/>
          </p:cNvGraphicFramePr>
          <p:nvPr>
            <p:extLst>
              <p:ext uri="{D42A27DB-BD31-4B8C-83A1-F6EECF244321}">
                <p14:modId xmlns:p14="http://schemas.microsoft.com/office/powerpoint/2010/main" val="4188663729"/>
              </p:ext>
            </p:extLst>
          </p:nvPr>
        </p:nvGraphicFramePr>
        <p:xfrm>
          <a:off x="6472752" y="3624379"/>
          <a:ext cx="381000" cy="457200"/>
        </p:xfrm>
        <a:graphic>
          <a:graphicData uri="http://schemas.openxmlformats.org/presentationml/2006/ole">
            <mc:AlternateContent xmlns:mc="http://schemas.openxmlformats.org/markup-compatibility/2006">
              <mc:Choice xmlns:v="urn:schemas-microsoft-com:vml" Requires="v">
                <p:oleObj spid="_x0000_s369697" name="Equation" r:id="rId6" imgW="190440" imgH="228600" progId="Equation.DSMT4">
                  <p:embed/>
                </p:oleObj>
              </mc:Choice>
              <mc:Fallback>
                <p:oleObj name="Equation" r:id="rId6" imgW="190440" imgH="228600" progId="Equation.DSMT4">
                  <p:embed/>
                  <p:pic>
                    <p:nvPicPr>
                      <p:cNvPr id="0" name=""/>
                      <p:cNvPicPr>
                        <a:picLocks noChangeAspect="1" noChangeArrowheads="1"/>
                      </p:cNvPicPr>
                      <p:nvPr/>
                    </p:nvPicPr>
                    <p:blipFill>
                      <a:blip r:embed="rId7"/>
                      <a:srcRect/>
                      <a:stretch>
                        <a:fillRect/>
                      </a:stretch>
                    </p:blipFill>
                    <p:spPr bwMode="auto">
                      <a:xfrm>
                        <a:off x="6472752" y="3624379"/>
                        <a:ext cx="381000" cy="4572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76002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Equilibrium (revisited)</a:t>
            </a:r>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11</a:t>
            </a:fld>
            <a:endParaRPr lang="en-US"/>
          </a:p>
        </p:txBody>
      </p:sp>
      <p:sp>
        <p:nvSpPr>
          <p:cNvPr id="6" name="TextBox 5"/>
          <p:cNvSpPr txBox="1"/>
          <p:nvPr/>
        </p:nvSpPr>
        <p:spPr>
          <a:xfrm>
            <a:off x="365760" y="742082"/>
            <a:ext cx="8321040" cy="4247317"/>
          </a:xfrm>
          <a:prstGeom prst="rect">
            <a:avLst/>
          </a:prstGeom>
          <a:noFill/>
        </p:spPr>
        <p:txBody>
          <a:bodyPr wrap="square" rtlCol="0">
            <a:spAutoFit/>
          </a:bodyPr>
          <a:lstStyle/>
          <a:p>
            <a:pPr>
              <a:spcAft>
                <a:spcPts val="600"/>
              </a:spcAft>
            </a:pPr>
            <a:r>
              <a:rPr lang="en-US" sz="2400" dirty="0" smtClean="0">
                <a:latin typeface="Calibri" pitchFamily="34" charset="0"/>
                <a:cs typeface="Calibri" pitchFamily="34" charset="0"/>
              </a:rPr>
              <a:t>We learned several chapters ago that if a body is motionless then:</a:t>
            </a:r>
          </a:p>
          <a:p>
            <a:pPr>
              <a:spcAft>
                <a:spcPts val="600"/>
              </a:spcAft>
            </a:pPr>
            <a:endParaRPr lang="en-US" sz="2400" dirty="0">
              <a:latin typeface="Calibri" pitchFamily="34" charset="0"/>
              <a:cs typeface="Calibri" pitchFamily="34" charset="0"/>
            </a:endParaRPr>
          </a:p>
          <a:p>
            <a:pPr>
              <a:spcAft>
                <a:spcPts val="600"/>
              </a:spcAft>
            </a:pPr>
            <a:endParaRPr lang="en-US" sz="2400" dirty="0" smtClean="0">
              <a:latin typeface="Calibri" pitchFamily="34" charset="0"/>
              <a:cs typeface="Calibri" pitchFamily="34" charset="0"/>
            </a:endParaRPr>
          </a:p>
          <a:p>
            <a:pPr>
              <a:spcAft>
                <a:spcPts val="600"/>
              </a:spcAft>
            </a:pPr>
            <a:endParaRPr lang="en-US" sz="2400" dirty="0">
              <a:latin typeface="Calibri" pitchFamily="34" charset="0"/>
              <a:cs typeface="Calibri" pitchFamily="34" charset="0"/>
            </a:endParaRPr>
          </a:p>
          <a:p>
            <a:pPr>
              <a:spcAft>
                <a:spcPts val="600"/>
              </a:spcAft>
            </a:pPr>
            <a:endParaRPr lang="en-US" sz="2400" dirty="0" smtClean="0">
              <a:latin typeface="Calibri" pitchFamily="34" charset="0"/>
              <a:cs typeface="Calibri" pitchFamily="34" charset="0"/>
            </a:endParaRPr>
          </a:p>
          <a:p>
            <a:pPr>
              <a:spcAft>
                <a:spcPts val="600"/>
              </a:spcAft>
            </a:pPr>
            <a:r>
              <a:rPr lang="en-US" sz="2400" dirty="0" smtClean="0">
                <a:solidFill>
                  <a:srgbClr val="FF0000"/>
                </a:solidFill>
                <a:latin typeface="Calibri" pitchFamily="34" charset="0"/>
                <a:cs typeface="Calibri" pitchFamily="34" charset="0"/>
              </a:rPr>
              <a:t>We implicitly assumed that all the forces were acting on the center of mass.</a:t>
            </a:r>
          </a:p>
          <a:p>
            <a:pPr>
              <a:spcAft>
                <a:spcPts val="600"/>
              </a:spcAft>
            </a:pPr>
            <a:r>
              <a:rPr lang="en-US" sz="2400" dirty="0" smtClean="0">
                <a:latin typeface="Calibri" pitchFamily="34" charset="0"/>
                <a:cs typeface="Calibri" pitchFamily="34" charset="0"/>
              </a:rPr>
              <a:t>There is an exception to this rule:  it might rotate with every increasing angular acceleration, even though the net force action on it is zero.</a:t>
            </a:r>
          </a:p>
        </p:txBody>
      </p:sp>
      <p:graphicFrame>
        <p:nvGraphicFramePr>
          <p:cNvPr id="7" name="Object 6"/>
          <p:cNvGraphicFramePr>
            <a:graphicFrameLocks noChangeAspect="1"/>
          </p:cNvGraphicFramePr>
          <p:nvPr>
            <p:extLst>
              <p:ext uri="{D42A27DB-BD31-4B8C-83A1-F6EECF244321}">
                <p14:modId xmlns:p14="http://schemas.microsoft.com/office/powerpoint/2010/main" val="2778647274"/>
              </p:ext>
            </p:extLst>
          </p:nvPr>
        </p:nvGraphicFramePr>
        <p:xfrm>
          <a:off x="2057400" y="1610762"/>
          <a:ext cx="1143000" cy="863600"/>
        </p:xfrm>
        <a:graphic>
          <a:graphicData uri="http://schemas.openxmlformats.org/presentationml/2006/ole">
            <mc:AlternateContent xmlns:mc="http://schemas.openxmlformats.org/markup-compatibility/2006">
              <mc:Choice xmlns:v="urn:schemas-microsoft-com:vml" Requires="v">
                <p:oleObj spid="_x0000_s356937" name="Equation" r:id="rId3" imgW="571320" imgH="431640" progId="Equation.DSMT4">
                  <p:embed/>
                </p:oleObj>
              </mc:Choice>
              <mc:Fallback>
                <p:oleObj name="Equation" r:id="rId3" imgW="571320" imgH="431640" progId="Equation.DSMT4">
                  <p:embed/>
                  <p:pic>
                    <p:nvPicPr>
                      <p:cNvPr id="0" name=""/>
                      <p:cNvPicPr>
                        <a:picLocks noChangeAspect="1" noChangeArrowheads="1"/>
                      </p:cNvPicPr>
                      <p:nvPr/>
                    </p:nvPicPr>
                    <p:blipFill>
                      <a:blip r:embed="rId4"/>
                      <a:srcRect/>
                      <a:stretch>
                        <a:fillRect/>
                      </a:stretch>
                    </p:blipFill>
                    <p:spPr bwMode="auto">
                      <a:xfrm>
                        <a:off x="2057400" y="1610762"/>
                        <a:ext cx="11430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8" name="Straight Arrow Connector 7"/>
          <p:cNvCxnSpPr/>
          <p:nvPr/>
        </p:nvCxnSpPr>
        <p:spPr>
          <a:xfrm flipV="1">
            <a:off x="5212080" y="1656482"/>
            <a:ext cx="731520" cy="822960"/>
          </a:xfrm>
          <a:prstGeom prst="straightConnector1">
            <a:avLst/>
          </a:prstGeom>
          <a:ln w="38100">
            <a:solidFill>
              <a:srgbClr val="FF0000"/>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943600" y="1656482"/>
            <a:ext cx="1143000" cy="685800"/>
          </a:xfrm>
          <a:prstGeom prst="straightConnector1">
            <a:avLst/>
          </a:prstGeom>
          <a:ln w="38100">
            <a:solidFill>
              <a:srgbClr val="FF0000"/>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6309360" y="2342282"/>
            <a:ext cx="777240" cy="411480"/>
          </a:xfrm>
          <a:prstGeom prst="straightConnector1">
            <a:avLst/>
          </a:prstGeom>
          <a:ln w="38100">
            <a:solidFill>
              <a:srgbClr val="FF0000"/>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6309360" y="1203747"/>
            <a:ext cx="205740" cy="1550015"/>
          </a:xfrm>
          <a:prstGeom prst="straightConnector1">
            <a:avLst/>
          </a:prstGeom>
          <a:ln w="38100">
            <a:solidFill>
              <a:srgbClr val="FF0000"/>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526280" y="1203747"/>
            <a:ext cx="1988820" cy="795635"/>
          </a:xfrm>
          <a:prstGeom prst="straightConnector1">
            <a:avLst/>
          </a:prstGeom>
          <a:ln w="38100">
            <a:solidFill>
              <a:srgbClr val="FF0000"/>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526280" y="1999382"/>
            <a:ext cx="685800" cy="480060"/>
          </a:xfrm>
          <a:prstGeom prst="straightConnector1">
            <a:avLst/>
          </a:prstGeom>
          <a:ln w="38100">
            <a:solidFill>
              <a:srgbClr val="FF0000"/>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4" name="Object 13"/>
          <p:cNvGraphicFramePr>
            <a:graphicFrameLocks noChangeAspect="1"/>
          </p:cNvGraphicFramePr>
          <p:nvPr>
            <p:extLst>
              <p:ext uri="{D42A27DB-BD31-4B8C-83A1-F6EECF244321}">
                <p14:modId xmlns:p14="http://schemas.microsoft.com/office/powerpoint/2010/main" val="848343529"/>
              </p:ext>
            </p:extLst>
          </p:nvPr>
        </p:nvGraphicFramePr>
        <p:xfrm>
          <a:off x="6690360" y="1742842"/>
          <a:ext cx="304800" cy="508000"/>
        </p:xfrm>
        <a:graphic>
          <a:graphicData uri="http://schemas.openxmlformats.org/presentationml/2006/ole">
            <mc:AlternateContent xmlns:mc="http://schemas.openxmlformats.org/markup-compatibility/2006">
              <mc:Choice xmlns:v="urn:schemas-microsoft-com:vml" Requires="v">
                <p:oleObj spid="_x0000_s356938" name="Equation" r:id="rId5" imgW="152280" imgH="253800" progId="Equation.DSMT4">
                  <p:embed/>
                </p:oleObj>
              </mc:Choice>
              <mc:Fallback>
                <p:oleObj name="Equation" r:id="rId5" imgW="152280" imgH="253800" progId="Equation.DSMT4">
                  <p:embed/>
                  <p:pic>
                    <p:nvPicPr>
                      <p:cNvPr id="0" name=""/>
                      <p:cNvPicPr>
                        <a:picLocks noChangeAspect="1" noChangeArrowheads="1"/>
                      </p:cNvPicPr>
                      <p:nvPr/>
                    </p:nvPicPr>
                    <p:blipFill>
                      <a:blip r:embed="rId6"/>
                      <a:srcRect/>
                      <a:stretch>
                        <a:fillRect/>
                      </a:stretch>
                    </p:blipFill>
                    <p:spPr bwMode="auto">
                      <a:xfrm>
                        <a:off x="6690360" y="1742842"/>
                        <a:ext cx="3048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446197725"/>
              </p:ext>
            </p:extLst>
          </p:nvPr>
        </p:nvGraphicFramePr>
        <p:xfrm>
          <a:off x="6812280" y="2428642"/>
          <a:ext cx="355600" cy="508000"/>
        </p:xfrm>
        <a:graphic>
          <a:graphicData uri="http://schemas.openxmlformats.org/presentationml/2006/ole">
            <mc:AlternateContent xmlns:mc="http://schemas.openxmlformats.org/markup-compatibility/2006">
              <mc:Choice xmlns:v="urn:schemas-microsoft-com:vml" Requires="v">
                <p:oleObj spid="_x0000_s356939" name="Equation" r:id="rId7" imgW="177480" imgH="253800" progId="Equation.DSMT4">
                  <p:embed/>
                </p:oleObj>
              </mc:Choice>
              <mc:Fallback>
                <p:oleObj name="Equation" r:id="rId7" imgW="177480" imgH="253800" progId="Equation.DSMT4">
                  <p:embed/>
                  <p:pic>
                    <p:nvPicPr>
                      <p:cNvPr id="0" name=""/>
                      <p:cNvPicPr>
                        <a:picLocks noChangeAspect="1" noChangeArrowheads="1"/>
                      </p:cNvPicPr>
                      <p:nvPr/>
                    </p:nvPicPr>
                    <p:blipFill>
                      <a:blip r:embed="rId8"/>
                      <a:srcRect/>
                      <a:stretch>
                        <a:fillRect/>
                      </a:stretch>
                    </p:blipFill>
                    <p:spPr bwMode="auto">
                      <a:xfrm>
                        <a:off x="6812280" y="2428642"/>
                        <a:ext cx="355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17867782"/>
              </p:ext>
            </p:extLst>
          </p:nvPr>
        </p:nvGraphicFramePr>
        <p:xfrm>
          <a:off x="6583680" y="1138685"/>
          <a:ext cx="330200" cy="508000"/>
        </p:xfrm>
        <a:graphic>
          <a:graphicData uri="http://schemas.openxmlformats.org/presentationml/2006/ole">
            <mc:AlternateContent xmlns:mc="http://schemas.openxmlformats.org/markup-compatibility/2006">
              <mc:Choice xmlns:v="urn:schemas-microsoft-com:vml" Requires="v">
                <p:oleObj spid="_x0000_s356940" name="Equation" r:id="rId9" imgW="164880" imgH="253800" progId="Equation.DSMT4">
                  <p:embed/>
                </p:oleObj>
              </mc:Choice>
              <mc:Fallback>
                <p:oleObj name="Equation" r:id="rId9" imgW="164880" imgH="253800" progId="Equation.DSMT4">
                  <p:embed/>
                  <p:pic>
                    <p:nvPicPr>
                      <p:cNvPr id="0" name=""/>
                      <p:cNvPicPr>
                        <a:picLocks noChangeAspect="1" noChangeArrowheads="1"/>
                      </p:cNvPicPr>
                      <p:nvPr/>
                    </p:nvPicPr>
                    <p:blipFill>
                      <a:blip r:embed="rId10"/>
                      <a:srcRect/>
                      <a:stretch>
                        <a:fillRect/>
                      </a:stretch>
                    </p:blipFill>
                    <p:spPr bwMode="auto">
                      <a:xfrm>
                        <a:off x="6583680" y="1138685"/>
                        <a:ext cx="330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274359957"/>
              </p:ext>
            </p:extLst>
          </p:nvPr>
        </p:nvGraphicFramePr>
        <p:xfrm>
          <a:off x="4983480" y="1239922"/>
          <a:ext cx="355600" cy="508000"/>
        </p:xfrm>
        <a:graphic>
          <a:graphicData uri="http://schemas.openxmlformats.org/presentationml/2006/ole">
            <mc:AlternateContent xmlns:mc="http://schemas.openxmlformats.org/markup-compatibility/2006">
              <mc:Choice xmlns:v="urn:schemas-microsoft-com:vml" Requires="v">
                <p:oleObj spid="_x0000_s356941" name="Equation" r:id="rId11" imgW="177480" imgH="253800" progId="Equation.DSMT4">
                  <p:embed/>
                </p:oleObj>
              </mc:Choice>
              <mc:Fallback>
                <p:oleObj name="Equation" r:id="rId11" imgW="177480" imgH="253800" progId="Equation.DSMT4">
                  <p:embed/>
                  <p:pic>
                    <p:nvPicPr>
                      <p:cNvPr id="0" name=""/>
                      <p:cNvPicPr>
                        <a:picLocks noChangeAspect="1" noChangeArrowheads="1"/>
                      </p:cNvPicPr>
                      <p:nvPr/>
                    </p:nvPicPr>
                    <p:blipFill>
                      <a:blip r:embed="rId12"/>
                      <a:srcRect/>
                      <a:stretch>
                        <a:fillRect/>
                      </a:stretch>
                    </p:blipFill>
                    <p:spPr bwMode="auto">
                      <a:xfrm>
                        <a:off x="4983480" y="1239922"/>
                        <a:ext cx="355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4268484768"/>
              </p:ext>
            </p:extLst>
          </p:nvPr>
        </p:nvGraphicFramePr>
        <p:xfrm>
          <a:off x="4516120" y="2154322"/>
          <a:ext cx="330200" cy="508000"/>
        </p:xfrm>
        <a:graphic>
          <a:graphicData uri="http://schemas.openxmlformats.org/presentationml/2006/ole">
            <mc:AlternateContent xmlns:mc="http://schemas.openxmlformats.org/markup-compatibility/2006">
              <mc:Choice xmlns:v="urn:schemas-microsoft-com:vml" Requires="v">
                <p:oleObj spid="_x0000_s356942" name="Equation" r:id="rId13" imgW="164880" imgH="253800" progId="Equation.DSMT4">
                  <p:embed/>
                </p:oleObj>
              </mc:Choice>
              <mc:Fallback>
                <p:oleObj name="Equation" r:id="rId13" imgW="164880" imgH="253800" progId="Equation.DSMT4">
                  <p:embed/>
                  <p:pic>
                    <p:nvPicPr>
                      <p:cNvPr id="0" name=""/>
                      <p:cNvPicPr>
                        <a:picLocks noChangeAspect="1" noChangeArrowheads="1"/>
                      </p:cNvPicPr>
                      <p:nvPr/>
                    </p:nvPicPr>
                    <p:blipFill>
                      <a:blip r:embed="rId14"/>
                      <a:srcRect/>
                      <a:stretch>
                        <a:fillRect/>
                      </a:stretch>
                    </p:blipFill>
                    <p:spPr bwMode="auto">
                      <a:xfrm>
                        <a:off x="4516120" y="2154322"/>
                        <a:ext cx="330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738942447"/>
              </p:ext>
            </p:extLst>
          </p:nvPr>
        </p:nvGraphicFramePr>
        <p:xfrm>
          <a:off x="5633720" y="1930802"/>
          <a:ext cx="355600" cy="508000"/>
        </p:xfrm>
        <a:graphic>
          <a:graphicData uri="http://schemas.openxmlformats.org/presentationml/2006/ole">
            <mc:AlternateContent xmlns:mc="http://schemas.openxmlformats.org/markup-compatibility/2006">
              <mc:Choice xmlns:v="urn:schemas-microsoft-com:vml" Requires="v">
                <p:oleObj spid="_x0000_s356943" name="Equation" r:id="rId15" imgW="177480" imgH="253800" progId="Equation.DSMT4">
                  <p:embed/>
                </p:oleObj>
              </mc:Choice>
              <mc:Fallback>
                <p:oleObj name="Equation" r:id="rId15" imgW="177480" imgH="253800" progId="Equation.DSMT4">
                  <p:embed/>
                  <p:pic>
                    <p:nvPicPr>
                      <p:cNvPr id="0" name=""/>
                      <p:cNvPicPr>
                        <a:picLocks noChangeAspect="1" noChangeArrowheads="1"/>
                      </p:cNvPicPr>
                      <p:nvPr/>
                    </p:nvPicPr>
                    <p:blipFill>
                      <a:blip r:embed="rId16"/>
                      <a:srcRect/>
                      <a:stretch>
                        <a:fillRect/>
                      </a:stretch>
                    </p:blipFill>
                    <p:spPr bwMode="auto">
                      <a:xfrm>
                        <a:off x="5633720" y="1930802"/>
                        <a:ext cx="355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Rectangle 19"/>
          <p:cNvSpPr/>
          <p:nvPr/>
        </p:nvSpPr>
        <p:spPr bwMode="auto">
          <a:xfrm>
            <a:off x="3556000" y="4882282"/>
            <a:ext cx="182880" cy="1604843"/>
          </a:xfrm>
          <a:prstGeom prst="rect">
            <a:avLst/>
          </a:prstGeom>
          <a:solidFill>
            <a:srgbClr val="C00000"/>
          </a:solidFill>
          <a:ln w="38100" cap="flat" cmpd="sng" algn="ctr">
            <a:no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sp>
        <p:nvSpPr>
          <p:cNvPr id="21" name="Oval 20"/>
          <p:cNvSpPr/>
          <p:nvPr/>
        </p:nvSpPr>
        <p:spPr bwMode="auto">
          <a:xfrm>
            <a:off x="3578860" y="5637168"/>
            <a:ext cx="137160" cy="137160"/>
          </a:xfrm>
          <a:prstGeom prst="ellipse">
            <a:avLst/>
          </a:prstGeom>
          <a:solidFill>
            <a:schemeClr val="tx1"/>
          </a:solidFill>
          <a:ln w="38100" cap="flat" cmpd="sng" algn="ctr">
            <a:no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cxnSp>
        <p:nvCxnSpPr>
          <p:cNvPr id="22" name="Straight Arrow Connector 21"/>
          <p:cNvCxnSpPr/>
          <p:nvPr/>
        </p:nvCxnSpPr>
        <p:spPr>
          <a:xfrm>
            <a:off x="3738880" y="4882282"/>
            <a:ext cx="914400" cy="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2641600" y="6487125"/>
            <a:ext cx="914400" cy="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388672136"/>
              </p:ext>
            </p:extLst>
          </p:nvPr>
        </p:nvGraphicFramePr>
        <p:xfrm>
          <a:off x="3881438" y="5506685"/>
          <a:ext cx="177800" cy="355600"/>
        </p:xfrm>
        <a:graphic>
          <a:graphicData uri="http://schemas.openxmlformats.org/presentationml/2006/ole">
            <mc:AlternateContent xmlns:mc="http://schemas.openxmlformats.org/markup-compatibility/2006">
              <mc:Choice xmlns:v="urn:schemas-microsoft-com:vml" Requires="v">
                <p:oleObj spid="_x0000_s356944" name="Equation" r:id="rId17" imgW="88560" imgH="177480" progId="Equation.DSMT4">
                  <p:embed/>
                </p:oleObj>
              </mc:Choice>
              <mc:Fallback>
                <p:oleObj name="Equation" r:id="rId17" imgW="88560" imgH="177480" progId="Equation.DSMT4">
                  <p:embed/>
                  <p:pic>
                    <p:nvPicPr>
                      <p:cNvPr id="0" name=""/>
                      <p:cNvPicPr>
                        <a:picLocks noChangeAspect="1" noChangeArrowheads="1"/>
                      </p:cNvPicPr>
                      <p:nvPr/>
                    </p:nvPicPr>
                    <p:blipFill>
                      <a:blip r:embed="rId18"/>
                      <a:srcRect/>
                      <a:stretch>
                        <a:fillRect/>
                      </a:stretch>
                    </p:blipFill>
                    <p:spPr bwMode="auto">
                      <a:xfrm>
                        <a:off x="3881438" y="5506685"/>
                        <a:ext cx="177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76272043"/>
              </p:ext>
            </p:extLst>
          </p:nvPr>
        </p:nvGraphicFramePr>
        <p:xfrm>
          <a:off x="4736011" y="4628282"/>
          <a:ext cx="304800" cy="508000"/>
        </p:xfrm>
        <a:graphic>
          <a:graphicData uri="http://schemas.openxmlformats.org/presentationml/2006/ole">
            <mc:AlternateContent xmlns:mc="http://schemas.openxmlformats.org/markup-compatibility/2006">
              <mc:Choice xmlns:v="urn:schemas-microsoft-com:vml" Requires="v">
                <p:oleObj spid="_x0000_s356945" name="Equation" r:id="rId19" imgW="152280" imgH="253800" progId="Equation.DSMT4">
                  <p:embed/>
                </p:oleObj>
              </mc:Choice>
              <mc:Fallback>
                <p:oleObj name="Equation" r:id="rId19" imgW="152280" imgH="253800" progId="Equation.DSMT4">
                  <p:embed/>
                  <p:pic>
                    <p:nvPicPr>
                      <p:cNvPr id="0" name=""/>
                      <p:cNvPicPr>
                        <a:picLocks noChangeAspect="1" noChangeArrowheads="1"/>
                      </p:cNvPicPr>
                      <p:nvPr/>
                    </p:nvPicPr>
                    <p:blipFill>
                      <a:blip r:embed="rId20"/>
                      <a:srcRect/>
                      <a:stretch>
                        <a:fillRect/>
                      </a:stretch>
                    </p:blipFill>
                    <p:spPr bwMode="auto">
                      <a:xfrm>
                        <a:off x="4736011" y="4628282"/>
                        <a:ext cx="3048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913610553"/>
              </p:ext>
            </p:extLst>
          </p:nvPr>
        </p:nvGraphicFramePr>
        <p:xfrm>
          <a:off x="2286000" y="6121365"/>
          <a:ext cx="355600" cy="508000"/>
        </p:xfrm>
        <a:graphic>
          <a:graphicData uri="http://schemas.openxmlformats.org/presentationml/2006/ole">
            <mc:AlternateContent xmlns:mc="http://schemas.openxmlformats.org/markup-compatibility/2006">
              <mc:Choice xmlns:v="urn:schemas-microsoft-com:vml" Requires="v">
                <p:oleObj spid="_x0000_s356946" name="Equation" r:id="rId21" imgW="177480" imgH="253800" progId="Equation.DSMT4">
                  <p:embed/>
                </p:oleObj>
              </mc:Choice>
              <mc:Fallback>
                <p:oleObj name="Equation" r:id="rId21" imgW="177480" imgH="253800" progId="Equation.DSMT4">
                  <p:embed/>
                  <p:pic>
                    <p:nvPicPr>
                      <p:cNvPr id="0" name=""/>
                      <p:cNvPicPr>
                        <a:picLocks noChangeAspect="1" noChangeArrowheads="1"/>
                      </p:cNvPicPr>
                      <p:nvPr/>
                    </p:nvPicPr>
                    <p:blipFill>
                      <a:blip r:embed="rId22"/>
                      <a:srcRect/>
                      <a:stretch>
                        <a:fillRect/>
                      </a:stretch>
                    </p:blipFill>
                    <p:spPr bwMode="auto">
                      <a:xfrm>
                        <a:off x="2286000" y="6121365"/>
                        <a:ext cx="355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7" name="Straight Arrow Connector 26"/>
          <p:cNvCxnSpPr/>
          <p:nvPr/>
        </p:nvCxnSpPr>
        <p:spPr>
          <a:xfrm>
            <a:off x="3830320" y="4882282"/>
            <a:ext cx="0" cy="1604843"/>
          </a:xfrm>
          <a:prstGeom prst="straightConnector1">
            <a:avLst/>
          </a:prstGeom>
          <a:ln w="38100">
            <a:solidFill>
              <a:schemeClr val="tx1"/>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graphicFrame>
        <p:nvGraphicFramePr>
          <p:cNvPr id="28" name="Object 27"/>
          <p:cNvGraphicFramePr>
            <a:graphicFrameLocks noChangeAspect="1"/>
          </p:cNvGraphicFramePr>
          <p:nvPr>
            <p:extLst>
              <p:ext uri="{D42A27DB-BD31-4B8C-83A1-F6EECF244321}">
                <p14:modId xmlns:p14="http://schemas.microsoft.com/office/powerpoint/2010/main" val="27541659"/>
              </p:ext>
            </p:extLst>
          </p:nvPr>
        </p:nvGraphicFramePr>
        <p:xfrm>
          <a:off x="5943600" y="4856882"/>
          <a:ext cx="3048000" cy="1752600"/>
        </p:xfrm>
        <a:graphic>
          <a:graphicData uri="http://schemas.openxmlformats.org/presentationml/2006/ole">
            <mc:AlternateContent xmlns:mc="http://schemas.openxmlformats.org/markup-compatibility/2006">
              <mc:Choice xmlns:v="urn:schemas-microsoft-com:vml" Requires="v">
                <p:oleObj spid="_x0000_s356947" name="Equation" r:id="rId23" imgW="1523880" imgH="876240" progId="Equation.DSMT4">
                  <p:embed/>
                </p:oleObj>
              </mc:Choice>
              <mc:Fallback>
                <p:oleObj name="Equation" r:id="rId23" imgW="1523880" imgH="876240" progId="Equation.DSMT4">
                  <p:embed/>
                  <p:pic>
                    <p:nvPicPr>
                      <p:cNvPr id="0" name=""/>
                      <p:cNvPicPr>
                        <a:picLocks noChangeAspect="1" noChangeArrowheads="1"/>
                      </p:cNvPicPr>
                      <p:nvPr/>
                    </p:nvPicPr>
                    <p:blipFill>
                      <a:blip r:embed="rId24"/>
                      <a:srcRect/>
                      <a:stretch>
                        <a:fillRect/>
                      </a:stretch>
                    </p:blipFill>
                    <p:spPr bwMode="auto">
                      <a:xfrm>
                        <a:off x="5943600" y="4856882"/>
                        <a:ext cx="3048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1744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Equilibrium</a:t>
            </a:r>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12</a:t>
            </a:fld>
            <a:endParaRPr lang="en-US"/>
          </a:p>
        </p:txBody>
      </p:sp>
      <p:sp>
        <p:nvSpPr>
          <p:cNvPr id="6" name="TextBox 5"/>
          <p:cNvSpPr txBox="1"/>
          <p:nvPr/>
        </p:nvSpPr>
        <p:spPr>
          <a:xfrm>
            <a:off x="274320" y="640080"/>
            <a:ext cx="6035040" cy="461665"/>
          </a:xfrm>
          <a:prstGeom prst="rect">
            <a:avLst/>
          </a:prstGeom>
          <a:noFill/>
        </p:spPr>
        <p:txBody>
          <a:bodyPr wrap="square" rtlCol="0">
            <a:spAutoFit/>
          </a:bodyPr>
          <a:lstStyle/>
          <a:p>
            <a:pPr>
              <a:spcAft>
                <a:spcPts val="600"/>
              </a:spcAft>
            </a:pPr>
            <a:r>
              <a:rPr lang="en-US" sz="2400" dirty="0" smtClean="0">
                <a:latin typeface="Calibri" pitchFamily="34" charset="0"/>
                <a:cs typeface="Calibri" pitchFamily="34" charset="0"/>
              </a:rPr>
              <a:t>The sum of the torques is zero:</a:t>
            </a:r>
          </a:p>
        </p:txBody>
      </p:sp>
      <p:graphicFrame>
        <p:nvGraphicFramePr>
          <p:cNvPr id="7" name="Object 6"/>
          <p:cNvGraphicFramePr>
            <a:graphicFrameLocks noChangeAspect="1"/>
          </p:cNvGraphicFramePr>
          <p:nvPr>
            <p:extLst>
              <p:ext uri="{D42A27DB-BD31-4B8C-83A1-F6EECF244321}">
                <p14:modId xmlns:p14="http://schemas.microsoft.com/office/powerpoint/2010/main" val="1761525750"/>
              </p:ext>
            </p:extLst>
          </p:nvPr>
        </p:nvGraphicFramePr>
        <p:xfrm>
          <a:off x="2733040" y="1188720"/>
          <a:ext cx="1117600" cy="863600"/>
        </p:xfrm>
        <a:graphic>
          <a:graphicData uri="http://schemas.openxmlformats.org/presentationml/2006/ole">
            <mc:AlternateContent xmlns:mc="http://schemas.openxmlformats.org/markup-compatibility/2006">
              <mc:Choice xmlns:v="urn:schemas-microsoft-com:vml" Requires="v">
                <p:oleObj spid="_x0000_s357484" name="Equation" r:id="rId3" imgW="558720" imgH="431640" progId="Equation.DSMT4">
                  <p:embed/>
                </p:oleObj>
              </mc:Choice>
              <mc:Fallback>
                <p:oleObj name="Equation" r:id="rId3" imgW="558720" imgH="431640" progId="Equation.DSMT4">
                  <p:embed/>
                  <p:pic>
                    <p:nvPicPr>
                      <p:cNvPr id="0" name=""/>
                      <p:cNvPicPr>
                        <a:picLocks noChangeAspect="1" noChangeArrowheads="1"/>
                      </p:cNvPicPr>
                      <p:nvPr/>
                    </p:nvPicPr>
                    <p:blipFill>
                      <a:blip r:embed="rId4"/>
                      <a:srcRect/>
                      <a:stretch>
                        <a:fillRect/>
                      </a:stretch>
                    </p:blipFill>
                    <p:spPr bwMode="auto">
                      <a:xfrm>
                        <a:off x="2733040" y="1188720"/>
                        <a:ext cx="1117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ounded Rectangle 7"/>
          <p:cNvSpPr/>
          <p:nvPr/>
        </p:nvSpPr>
        <p:spPr bwMode="auto">
          <a:xfrm>
            <a:off x="274320" y="2423160"/>
            <a:ext cx="8366760" cy="960120"/>
          </a:xfrm>
          <a:prstGeom prst="roundRect">
            <a:avLst/>
          </a:prstGeom>
          <a:solidFill>
            <a:srgbClr val="6600FF"/>
          </a:solidFill>
          <a:ln w="38100" cap="flat" cmpd="sng" algn="ctr">
            <a:solidFill>
              <a:srgbClr val="6600FF"/>
            </a:solidFill>
            <a:prstDash val="solid"/>
            <a:round/>
            <a:headEnd type="none" w="med" len="med"/>
            <a:tailEnd type="triangl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ts val="1200"/>
              </a:spcAft>
              <a:buClrTx/>
              <a:buSzTx/>
              <a:buFontTx/>
              <a:buNone/>
              <a:tabLst/>
            </a:pPr>
            <a:r>
              <a:rPr lang="en-US" sz="2400" dirty="0" smtClean="0">
                <a:solidFill>
                  <a:srgbClr val="FFFF00"/>
                </a:solidFill>
                <a:latin typeface="Calibri" pitchFamily="34" charset="0"/>
                <a:cs typeface="Calibri" pitchFamily="34" charset="0"/>
              </a:rPr>
              <a:t>Static Equilibrium:  no translational or rotational motion</a:t>
            </a:r>
          </a:p>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FFF00"/>
                </a:solidFill>
                <a:effectLst/>
                <a:latin typeface="Calibri" pitchFamily="34" charset="0"/>
                <a:cs typeface="Calibri" pitchFamily="34" charset="0"/>
              </a:rPr>
              <a:t>Dynamic</a:t>
            </a:r>
            <a:r>
              <a:rPr kumimoji="0" lang="en-US" sz="2400" b="0" i="0" u="none" strike="noStrike" cap="none" normalizeH="0" dirty="0" smtClean="0">
                <a:ln>
                  <a:noFill/>
                </a:ln>
                <a:solidFill>
                  <a:srgbClr val="FFFF00"/>
                </a:solidFill>
                <a:effectLst/>
                <a:latin typeface="Calibri" pitchFamily="34" charset="0"/>
                <a:cs typeface="Calibri" pitchFamily="34" charset="0"/>
              </a:rPr>
              <a:t> Equilibrium:  no translational or rotational acceleration</a:t>
            </a:r>
            <a:endParaRPr kumimoji="0" lang="en-US" sz="2400" b="0" i="0" u="none" strike="noStrike" cap="none" normalizeH="0" baseline="0" dirty="0" smtClean="0">
              <a:ln>
                <a:noFill/>
              </a:ln>
              <a:solidFill>
                <a:srgbClr val="FFFF00"/>
              </a:solidFill>
              <a:effectLst/>
              <a:latin typeface="Calibri" pitchFamily="34" charset="0"/>
              <a:cs typeface="Calibri" pitchFamily="34" charset="0"/>
            </a:endParaRPr>
          </a:p>
        </p:txBody>
      </p:sp>
      <p:sp>
        <p:nvSpPr>
          <p:cNvPr id="9" name="TextBox 8"/>
          <p:cNvSpPr txBox="1"/>
          <p:nvPr/>
        </p:nvSpPr>
        <p:spPr>
          <a:xfrm>
            <a:off x="287382" y="3886200"/>
            <a:ext cx="7393577" cy="830997"/>
          </a:xfrm>
          <a:prstGeom prst="rect">
            <a:avLst/>
          </a:prstGeom>
          <a:noFill/>
        </p:spPr>
        <p:txBody>
          <a:bodyPr wrap="square" rtlCol="0">
            <a:spAutoFit/>
          </a:bodyPr>
          <a:lstStyle/>
          <a:p>
            <a:pPr>
              <a:spcAft>
                <a:spcPts val="600"/>
              </a:spcAft>
            </a:pPr>
            <a:r>
              <a:rPr lang="en-US" sz="2400" dirty="0" smtClean="0">
                <a:latin typeface="Calibri" pitchFamily="34" charset="0"/>
                <a:cs typeface="Calibri" pitchFamily="34" charset="0"/>
              </a:rPr>
              <a:t>A rigid body is in equilibrium if the translational and rotational accelerations are both zero.  Hence:</a:t>
            </a:r>
          </a:p>
        </p:txBody>
      </p:sp>
      <p:graphicFrame>
        <p:nvGraphicFramePr>
          <p:cNvPr id="10" name="Object 9"/>
          <p:cNvGraphicFramePr>
            <a:graphicFrameLocks noChangeAspect="1"/>
          </p:cNvGraphicFramePr>
          <p:nvPr>
            <p:extLst>
              <p:ext uri="{D42A27DB-BD31-4B8C-83A1-F6EECF244321}">
                <p14:modId xmlns:p14="http://schemas.microsoft.com/office/powerpoint/2010/main" val="3211645296"/>
              </p:ext>
            </p:extLst>
          </p:nvPr>
        </p:nvGraphicFramePr>
        <p:xfrm>
          <a:off x="3280954" y="4701957"/>
          <a:ext cx="1143000" cy="1727200"/>
        </p:xfrm>
        <a:graphic>
          <a:graphicData uri="http://schemas.openxmlformats.org/presentationml/2006/ole">
            <mc:AlternateContent xmlns:mc="http://schemas.openxmlformats.org/markup-compatibility/2006">
              <mc:Choice xmlns:v="urn:schemas-microsoft-com:vml" Requires="v">
                <p:oleObj spid="_x0000_s357485" name="Equation" r:id="rId5" imgW="571320" imgH="863280" progId="Equation.DSMT4">
                  <p:embed/>
                </p:oleObj>
              </mc:Choice>
              <mc:Fallback>
                <p:oleObj name="Equation" r:id="rId5" imgW="571320" imgH="863280" progId="Equation.DSMT4">
                  <p:embed/>
                  <p:pic>
                    <p:nvPicPr>
                      <p:cNvPr id="0" name=""/>
                      <p:cNvPicPr>
                        <a:picLocks noChangeAspect="1" noChangeArrowheads="1"/>
                      </p:cNvPicPr>
                      <p:nvPr/>
                    </p:nvPicPr>
                    <p:blipFill>
                      <a:blip r:embed="rId6"/>
                      <a:srcRect/>
                      <a:stretch>
                        <a:fillRect/>
                      </a:stretch>
                    </p:blipFill>
                    <p:spPr bwMode="auto">
                      <a:xfrm>
                        <a:off x="3280954" y="4701957"/>
                        <a:ext cx="11430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6178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on Coordinate System</a:t>
            </a:r>
            <a:endParaRPr lang="en-US" dirty="0"/>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13</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3794756"/>
            <a:ext cx="4114800" cy="2432883"/>
          </a:xfrm>
          <a:prstGeom prst="rect">
            <a:avLst/>
          </a:prstGeom>
          <a:solidFill>
            <a:schemeClr val="bg1"/>
          </a:solidFill>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71" y="3786034"/>
            <a:ext cx="4114800" cy="2399423"/>
          </a:xfrm>
          <a:prstGeom prst="rect">
            <a:avLst/>
          </a:prstGeom>
          <a:solidFill>
            <a:schemeClr val="bg1"/>
          </a:solidFill>
        </p:spPr>
      </p:pic>
      <p:sp>
        <p:nvSpPr>
          <p:cNvPr id="9" name="TextBox 8"/>
          <p:cNvSpPr txBox="1"/>
          <p:nvPr/>
        </p:nvSpPr>
        <p:spPr>
          <a:xfrm>
            <a:off x="274367" y="960147"/>
            <a:ext cx="8641033" cy="2015936"/>
          </a:xfrm>
          <a:prstGeom prst="rect">
            <a:avLst/>
          </a:prstGeom>
          <a:noFill/>
        </p:spPr>
        <p:txBody>
          <a:bodyPr wrap="square" rtlCol="0">
            <a:spAutoFit/>
          </a:bodyPr>
          <a:lstStyle/>
          <a:p>
            <a:pPr>
              <a:spcAft>
                <a:spcPts val="600"/>
              </a:spcAft>
            </a:pPr>
            <a:r>
              <a:rPr lang="en-US" sz="2400" dirty="0" smtClean="0"/>
              <a:t>When in static equilibrium the torque is zero, and zero about any point you may choose.  So choose a convenient point!</a:t>
            </a:r>
          </a:p>
          <a:p>
            <a:pPr>
              <a:spcAft>
                <a:spcPts val="600"/>
              </a:spcAft>
            </a:pPr>
            <a:r>
              <a:rPr lang="en-US" sz="2400" dirty="0" smtClean="0"/>
              <a:t>The easy way to find the sign of the torque is to assume the body is free to rotate and that the force in question is the only one acting on it.</a:t>
            </a:r>
          </a:p>
        </p:txBody>
      </p:sp>
    </p:spTree>
    <p:extLst>
      <p:ext uri="{BB962C8B-B14F-4D97-AF65-F5344CB8AC3E}">
        <p14:creationId xmlns:p14="http://schemas.microsoft.com/office/powerpoint/2010/main" val="258236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Sign</a:t>
            </a:r>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14</a:t>
            </a:fld>
            <a:endParaRPr lang="en-US"/>
          </a:p>
        </p:txBody>
      </p:sp>
      <p:sp>
        <p:nvSpPr>
          <p:cNvPr id="6" name="TextBox 5"/>
          <p:cNvSpPr txBox="1"/>
          <p:nvPr/>
        </p:nvSpPr>
        <p:spPr>
          <a:xfrm>
            <a:off x="502920" y="685830"/>
            <a:ext cx="8138160" cy="830997"/>
          </a:xfrm>
          <a:prstGeom prst="rect">
            <a:avLst/>
          </a:prstGeo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spcAft>
                <a:spcPts val="600"/>
              </a:spcAft>
            </a:pPr>
            <a:r>
              <a:rPr lang="en-US" sz="2400" dirty="0" smtClean="0">
                <a:latin typeface="Calibri" pitchFamily="34" charset="0"/>
                <a:cs typeface="Calibri" pitchFamily="34" charset="0"/>
              </a:rPr>
              <a:t>A sign weighing 400 N is suspended at the end of a uniform rod 4-m long weighing 500 N and joined to the wall with a hinge.  </a:t>
            </a:r>
          </a:p>
        </p:txBody>
      </p:sp>
      <p:sp>
        <p:nvSpPr>
          <p:cNvPr id="7" name="TextBox 6"/>
          <p:cNvSpPr txBox="1"/>
          <p:nvPr/>
        </p:nvSpPr>
        <p:spPr>
          <a:xfrm>
            <a:off x="140335" y="4478651"/>
            <a:ext cx="6031865" cy="461665"/>
          </a:xfrm>
          <a:prstGeom prst="rect">
            <a:avLst/>
          </a:prstGeom>
          <a:noFill/>
        </p:spPr>
        <p:txBody>
          <a:bodyPr wrap="square" rtlCol="0">
            <a:spAutoFit/>
          </a:bodyPr>
          <a:lstStyle/>
          <a:p>
            <a:pPr>
              <a:spcAft>
                <a:spcPts val="600"/>
              </a:spcAft>
            </a:pPr>
            <a:r>
              <a:rPr lang="en-US" sz="2400" b="1" dirty="0" smtClean="0">
                <a:latin typeface="Calibri" pitchFamily="34" charset="0"/>
                <a:cs typeface="Calibri" pitchFamily="34" charset="0"/>
              </a:rPr>
              <a:t>a)  What is the tension in the support cable?</a:t>
            </a:r>
          </a:p>
        </p:txBody>
      </p:sp>
      <p:cxnSp>
        <p:nvCxnSpPr>
          <p:cNvPr id="8" name="Straight Connector 7"/>
          <p:cNvCxnSpPr/>
          <p:nvPr/>
        </p:nvCxnSpPr>
        <p:spPr>
          <a:xfrm>
            <a:off x="3637915" y="1824365"/>
            <a:ext cx="3657600" cy="1188720"/>
          </a:xfrm>
          <a:prstGeom prst="line">
            <a:avLst/>
          </a:prstGeom>
          <a:ln w="1905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637915" y="1600230"/>
            <a:ext cx="0" cy="1824335"/>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bwMode="auto">
          <a:xfrm>
            <a:off x="3637915" y="3013085"/>
            <a:ext cx="3657600" cy="45720"/>
          </a:xfrm>
          <a:prstGeom prst="rect">
            <a:avLst/>
          </a:prstGeom>
          <a:solidFill>
            <a:schemeClr val="bg1">
              <a:lumMod val="85000"/>
            </a:schemeClr>
          </a:solidFill>
          <a:ln w="38100" cap="flat" cmpd="sng" algn="ctr">
            <a:solidFill>
              <a:schemeClr val="tx1"/>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cxnSp>
        <p:nvCxnSpPr>
          <p:cNvPr id="11" name="Straight Connector 10"/>
          <p:cNvCxnSpPr>
            <a:stCxn id="10" idx="3"/>
          </p:cNvCxnSpPr>
          <p:nvPr/>
        </p:nvCxnSpPr>
        <p:spPr>
          <a:xfrm>
            <a:off x="7295515" y="3035945"/>
            <a:ext cx="0" cy="525780"/>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bwMode="auto">
          <a:xfrm>
            <a:off x="6746875" y="3561725"/>
            <a:ext cx="1097280" cy="365760"/>
          </a:xfrm>
          <a:prstGeom prst="ellipse">
            <a:avLst/>
          </a:prstGeom>
          <a:solidFill>
            <a:srgbClr val="FF9999"/>
          </a:solidFill>
          <a:ln w="38100" cap="flat" cmpd="sng" algn="ctr">
            <a:solidFill>
              <a:schemeClr val="tx1"/>
            </a:solidFill>
            <a:prstDash val="solid"/>
            <a:round/>
            <a:headEnd type="none" w="med" len="med"/>
            <a:tailEnd type="triangl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itchFamily="34" charset="0"/>
                <a:cs typeface="Calibri" pitchFamily="34" charset="0"/>
              </a:rPr>
              <a:t>Beer</a:t>
            </a:r>
          </a:p>
        </p:txBody>
      </p:sp>
      <p:cxnSp>
        <p:nvCxnSpPr>
          <p:cNvPr id="13" name="Straight Arrow Connector 12"/>
          <p:cNvCxnSpPr/>
          <p:nvPr/>
        </p:nvCxnSpPr>
        <p:spPr>
          <a:xfrm flipH="1" flipV="1">
            <a:off x="5786755" y="2512397"/>
            <a:ext cx="1531620" cy="514296"/>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3"/>
          </p:cNvCxnSpPr>
          <p:nvPr/>
        </p:nvCxnSpPr>
        <p:spPr>
          <a:xfrm>
            <a:off x="7295515" y="3035945"/>
            <a:ext cx="0" cy="38862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0" idx="0"/>
          </p:cNvCxnSpPr>
          <p:nvPr/>
        </p:nvCxnSpPr>
        <p:spPr>
          <a:xfrm>
            <a:off x="5466715" y="3013085"/>
            <a:ext cx="0" cy="73152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295515" y="3744605"/>
            <a:ext cx="0" cy="41148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0" idx="1"/>
          </p:cNvCxnSpPr>
          <p:nvPr/>
        </p:nvCxnSpPr>
        <p:spPr>
          <a:xfrm>
            <a:off x="3637915" y="3035945"/>
            <a:ext cx="685800" cy="52578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bwMode="auto">
          <a:xfrm>
            <a:off x="3500755" y="1600230"/>
            <a:ext cx="137160" cy="1824335"/>
          </a:xfrm>
          <a:prstGeom prst="rect">
            <a:avLst/>
          </a:prstGeom>
          <a:pattFill prst="wdDnDiag">
            <a:fgClr>
              <a:schemeClr val="tx1"/>
            </a:fgClr>
            <a:bgClr>
              <a:schemeClr val="bg1"/>
            </a:bgClr>
          </a:pattFill>
          <a:ln w="38100" cap="flat" cmpd="sng" algn="ctr">
            <a:no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sp>
        <p:nvSpPr>
          <p:cNvPr id="19" name="Oval 18"/>
          <p:cNvSpPr/>
          <p:nvPr/>
        </p:nvSpPr>
        <p:spPr bwMode="auto">
          <a:xfrm>
            <a:off x="3592195" y="2980973"/>
            <a:ext cx="91440" cy="91440"/>
          </a:xfrm>
          <a:prstGeom prst="ellipse">
            <a:avLst/>
          </a:prstGeom>
          <a:solidFill>
            <a:schemeClr val="tx1"/>
          </a:solidFill>
          <a:ln w="38100" cap="flat" cmpd="sng" algn="ctr">
            <a:solidFill>
              <a:schemeClr val="tx1"/>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sp>
        <p:nvSpPr>
          <p:cNvPr id="20" name="TextBox 19"/>
          <p:cNvSpPr txBox="1"/>
          <p:nvPr/>
        </p:nvSpPr>
        <p:spPr>
          <a:xfrm>
            <a:off x="2380615" y="2533685"/>
            <a:ext cx="819785" cy="608885"/>
          </a:xfrm>
          <a:prstGeom prst="rect">
            <a:avLst/>
          </a:prstGeom>
          <a:noFill/>
        </p:spPr>
        <p:txBody>
          <a:bodyPr wrap="square" rtlCol="0">
            <a:spAutoFit/>
          </a:bodyPr>
          <a:lstStyle/>
          <a:p>
            <a:pPr>
              <a:lnSpc>
                <a:spcPts val="2000"/>
              </a:lnSpc>
              <a:spcAft>
                <a:spcPts val="0"/>
              </a:spcAft>
            </a:pPr>
            <a:r>
              <a:rPr lang="en-US" sz="2000" dirty="0" smtClean="0">
                <a:latin typeface="Calibri" pitchFamily="34" charset="0"/>
                <a:cs typeface="Calibri" pitchFamily="34" charset="0"/>
              </a:rPr>
              <a:t>pivot </a:t>
            </a:r>
          </a:p>
          <a:p>
            <a:pPr>
              <a:lnSpc>
                <a:spcPts val="2000"/>
              </a:lnSpc>
              <a:spcAft>
                <a:spcPts val="0"/>
              </a:spcAft>
            </a:pPr>
            <a:r>
              <a:rPr lang="en-US" sz="2000" dirty="0" smtClean="0">
                <a:latin typeface="Calibri" pitchFamily="34" charset="0"/>
                <a:cs typeface="Calibri" pitchFamily="34" charset="0"/>
              </a:rPr>
              <a:t>point</a:t>
            </a:r>
          </a:p>
        </p:txBody>
      </p:sp>
      <p:cxnSp>
        <p:nvCxnSpPr>
          <p:cNvPr id="21" name="Straight Arrow Connector 20"/>
          <p:cNvCxnSpPr/>
          <p:nvPr/>
        </p:nvCxnSpPr>
        <p:spPr>
          <a:xfrm>
            <a:off x="3089275" y="2838128"/>
            <a:ext cx="411480" cy="142845"/>
          </a:xfrm>
          <a:prstGeom prst="straightConnector1">
            <a:avLst/>
          </a:prstGeom>
          <a:ln w="38100">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974975" y="3627583"/>
            <a:ext cx="1714500" cy="608885"/>
          </a:xfrm>
          <a:prstGeom prst="rect">
            <a:avLst/>
          </a:prstGeom>
          <a:noFill/>
        </p:spPr>
        <p:txBody>
          <a:bodyPr wrap="square" rtlCol="0">
            <a:spAutoFit/>
          </a:bodyPr>
          <a:lstStyle/>
          <a:p>
            <a:pPr>
              <a:lnSpc>
                <a:spcPts val="2000"/>
              </a:lnSpc>
              <a:spcAft>
                <a:spcPts val="0"/>
              </a:spcAft>
            </a:pPr>
            <a:r>
              <a:rPr lang="en-US" sz="2000" dirty="0" smtClean="0">
                <a:latin typeface="Calibri" pitchFamily="34" charset="0"/>
                <a:cs typeface="Calibri" pitchFamily="34" charset="0"/>
              </a:rPr>
              <a:t>force wall exerts on rod</a:t>
            </a:r>
          </a:p>
        </p:txBody>
      </p:sp>
      <p:cxnSp>
        <p:nvCxnSpPr>
          <p:cNvPr id="23" name="Straight Arrow Connector 22"/>
          <p:cNvCxnSpPr>
            <a:stCxn id="22" idx="0"/>
          </p:cNvCxnSpPr>
          <p:nvPr/>
        </p:nvCxnSpPr>
        <p:spPr>
          <a:xfrm flipV="1">
            <a:off x="3832225" y="3378845"/>
            <a:ext cx="148590" cy="248738"/>
          </a:xfrm>
          <a:prstGeom prst="straightConnector1">
            <a:avLst/>
          </a:prstGeom>
          <a:ln w="38100">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679948154"/>
              </p:ext>
            </p:extLst>
          </p:nvPr>
        </p:nvGraphicFramePr>
        <p:xfrm>
          <a:off x="6721475" y="2382838"/>
          <a:ext cx="381000" cy="508000"/>
        </p:xfrm>
        <a:graphic>
          <a:graphicData uri="http://schemas.openxmlformats.org/presentationml/2006/ole">
            <mc:AlternateContent xmlns:mc="http://schemas.openxmlformats.org/markup-compatibility/2006">
              <mc:Choice xmlns:v="urn:schemas-microsoft-com:vml" Requires="v">
                <p:oleObj spid="_x0000_s358985" name="Equation" r:id="rId3" imgW="190440" imgH="253800" progId="Equation.DSMT4">
                  <p:embed/>
                </p:oleObj>
              </mc:Choice>
              <mc:Fallback>
                <p:oleObj name="Equation" r:id="rId3" imgW="190440" imgH="253800" progId="Equation.DSMT4">
                  <p:embed/>
                  <p:pic>
                    <p:nvPicPr>
                      <p:cNvPr id="0" name=""/>
                      <p:cNvPicPr>
                        <a:picLocks noChangeAspect="1" noChangeArrowheads="1"/>
                      </p:cNvPicPr>
                      <p:nvPr/>
                    </p:nvPicPr>
                    <p:blipFill>
                      <a:blip r:embed="rId4"/>
                      <a:srcRect/>
                      <a:stretch>
                        <a:fillRect/>
                      </a:stretch>
                    </p:blipFill>
                    <p:spPr bwMode="auto">
                      <a:xfrm>
                        <a:off x="6721475" y="2382838"/>
                        <a:ext cx="381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1818190955"/>
              </p:ext>
            </p:extLst>
          </p:nvPr>
        </p:nvGraphicFramePr>
        <p:xfrm>
          <a:off x="7751763" y="3036888"/>
          <a:ext cx="558800" cy="457200"/>
        </p:xfrm>
        <a:graphic>
          <a:graphicData uri="http://schemas.openxmlformats.org/presentationml/2006/ole">
            <mc:AlternateContent xmlns:mc="http://schemas.openxmlformats.org/markup-compatibility/2006">
              <mc:Choice xmlns:v="urn:schemas-microsoft-com:vml" Requires="v">
                <p:oleObj spid="_x0000_s358986" name="Equation" r:id="rId5" imgW="279360" imgH="228600" progId="Equation.DSMT4">
                  <p:embed/>
                </p:oleObj>
              </mc:Choice>
              <mc:Fallback>
                <p:oleObj name="Equation" r:id="rId5" imgW="279360" imgH="228600" progId="Equation.DSMT4">
                  <p:embed/>
                  <p:pic>
                    <p:nvPicPr>
                      <p:cNvPr id="0" name=""/>
                      <p:cNvPicPr>
                        <a:picLocks noChangeAspect="1" noChangeArrowheads="1"/>
                      </p:cNvPicPr>
                      <p:nvPr/>
                    </p:nvPicPr>
                    <p:blipFill>
                      <a:blip r:embed="rId6"/>
                      <a:srcRect/>
                      <a:stretch>
                        <a:fillRect/>
                      </a:stretch>
                    </p:blipFill>
                    <p:spPr bwMode="auto">
                      <a:xfrm>
                        <a:off x="7751763" y="3036888"/>
                        <a:ext cx="55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2838295175"/>
              </p:ext>
            </p:extLst>
          </p:nvPr>
        </p:nvGraphicFramePr>
        <p:xfrm>
          <a:off x="7686358" y="3880948"/>
          <a:ext cx="558800" cy="457200"/>
        </p:xfrm>
        <a:graphic>
          <a:graphicData uri="http://schemas.openxmlformats.org/presentationml/2006/ole">
            <mc:AlternateContent xmlns:mc="http://schemas.openxmlformats.org/markup-compatibility/2006">
              <mc:Choice xmlns:v="urn:schemas-microsoft-com:vml" Requires="v">
                <p:oleObj spid="_x0000_s358987" name="Equation" r:id="rId7" imgW="279360" imgH="228600" progId="Equation.DSMT4">
                  <p:embed/>
                </p:oleObj>
              </mc:Choice>
              <mc:Fallback>
                <p:oleObj name="Equation" r:id="rId7" imgW="279360" imgH="228600" progId="Equation.DSMT4">
                  <p:embed/>
                  <p:pic>
                    <p:nvPicPr>
                      <p:cNvPr id="0" name=""/>
                      <p:cNvPicPr>
                        <a:picLocks noChangeAspect="1" noChangeArrowheads="1"/>
                      </p:cNvPicPr>
                      <p:nvPr/>
                    </p:nvPicPr>
                    <p:blipFill>
                      <a:blip r:embed="rId8"/>
                      <a:srcRect/>
                      <a:stretch>
                        <a:fillRect/>
                      </a:stretch>
                    </p:blipFill>
                    <p:spPr bwMode="auto">
                      <a:xfrm>
                        <a:off x="7686358" y="3880948"/>
                        <a:ext cx="55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1163815155"/>
              </p:ext>
            </p:extLst>
          </p:nvPr>
        </p:nvGraphicFramePr>
        <p:xfrm>
          <a:off x="5345113" y="3662363"/>
          <a:ext cx="533400" cy="457200"/>
        </p:xfrm>
        <a:graphic>
          <a:graphicData uri="http://schemas.openxmlformats.org/presentationml/2006/ole">
            <mc:AlternateContent xmlns:mc="http://schemas.openxmlformats.org/markup-compatibility/2006">
              <mc:Choice xmlns:v="urn:schemas-microsoft-com:vml" Requires="v">
                <p:oleObj spid="_x0000_s358988" name="Equation" r:id="rId9" imgW="266400" imgH="228600" progId="Equation.DSMT4">
                  <p:embed/>
                </p:oleObj>
              </mc:Choice>
              <mc:Fallback>
                <p:oleObj name="Equation" r:id="rId9" imgW="266400" imgH="228600" progId="Equation.DSMT4">
                  <p:embed/>
                  <p:pic>
                    <p:nvPicPr>
                      <p:cNvPr id="0" name=""/>
                      <p:cNvPicPr>
                        <a:picLocks noChangeAspect="1" noChangeArrowheads="1"/>
                      </p:cNvPicPr>
                      <p:nvPr/>
                    </p:nvPicPr>
                    <p:blipFill>
                      <a:blip r:embed="rId10"/>
                      <a:srcRect/>
                      <a:stretch>
                        <a:fillRect/>
                      </a:stretch>
                    </p:blipFill>
                    <p:spPr bwMode="auto">
                      <a:xfrm>
                        <a:off x="5345113" y="3662363"/>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2124681435"/>
              </p:ext>
            </p:extLst>
          </p:nvPr>
        </p:nvGraphicFramePr>
        <p:xfrm>
          <a:off x="4184015" y="3052456"/>
          <a:ext cx="279400" cy="406400"/>
        </p:xfrm>
        <a:graphic>
          <a:graphicData uri="http://schemas.openxmlformats.org/presentationml/2006/ole">
            <mc:AlternateContent xmlns:mc="http://schemas.openxmlformats.org/markup-compatibility/2006">
              <mc:Choice xmlns:v="urn:schemas-microsoft-com:vml" Requires="v">
                <p:oleObj spid="_x0000_s358989" name="Equation" r:id="rId11" imgW="139680" imgH="203040" progId="Equation.DSMT4">
                  <p:embed/>
                </p:oleObj>
              </mc:Choice>
              <mc:Fallback>
                <p:oleObj name="Equation" r:id="rId11" imgW="139680" imgH="203040" progId="Equation.DSMT4">
                  <p:embed/>
                  <p:pic>
                    <p:nvPicPr>
                      <p:cNvPr id="0" name=""/>
                      <p:cNvPicPr>
                        <a:picLocks noChangeAspect="1" noChangeArrowheads="1"/>
                      </p:cNvPicPr>
                      <p:nvPr/>
                    </p:nvPicPr>
                    <p:blipFill>
                      <a:blip r:embed="rId12"/>
                      <a:srcRect/>
                      <a:stretch>
                        <a:fillRect/>
                      </a:stretch>
                    </p:blipFill>
                    <p:spPr bwMode="auto">
                      <a:xfrm>
                        <a:off x="4184015" y="3052456"/>
                        <a:ext cx="279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3923784460"/>
              </p:ext>
            </p:extLst>
          </p:nvPr>
        </p:nvGraphicFramePr>
        <p:xfrm>
          <a:off x="5842000" y="2712990"/>
          <a:ext cx="723600" cy="304560"/>
        </p:xfrm>
        <a:graphic>
          <a:graphicData uri="http://schemas.openxmlformats.org/presentationml/2006/ole">
            <mc:AlternateContent xmlns:mc="http://schemas.openxmlformats.org/markup-compatibility/2006">
              <mc:Choice xmlns:v="urn:schemas-microsoft-com:vml" Requires="v">
                <p:oleObj spid="_x0000_s358990" name="Equation" r:id="rId13" imgW="482400" imgH="203040" progId="Equation.DSMT4">
                  <p:embed/>
                </p:oleObj>
              </mc:Choice>
              <mc:Fallback>
                <p:oleObj name="Equation" r:id="rId13" imgW="482400" imgH="203040" progId="Equation.DSMT4">
                  <p:embed/>
                  <p:pic>
                    <p:nvPicPr>
                      <p:cNvPr id="0" name=""/>
                      <p:cNvPicPr>
                        <a:picLocks noChangeAspect="1" noChangeArrowheads="1"/>
                      </p:cNvPicPr>
                      <p:nvPr/>
                    </p:nvPicPr>
                    <p:blipFill>
                      <a:blip r:embed="rId14"/>
                      <a:srcRect/>
                      <a:stretch>
                        <a:fillRect/>
                      </a:stretch>
                    </p:blipFill>
                    <p:spPr bwMode="auto">
                      <a:xfrm>
                        <a:off x="5842000" y="2712990"/>
                        <a:ext cx="723600" cy="30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2524730133"/>
              </p:ext>
            </p:extLst>
          </p:nvPr>
        </p:nvGraphicFramePr>
        <p:xfrm>
          <a:off x="650875" y="4892675"/>
          <a:ext cx="7645400" cy="1778000"/>
        </p:xfrm>
        <a:graphic>
          <a:graphicData uri="http://schemas.openxmlformats.org/presentationml/2006/ole">
            <mc:AlternateContent xmlns:mc="http://schemas.openxmlformats.org/markup-compatibility/2006">
              <mc:Choice xmlns:v="urn:schemas-microsoft-com:vml" Requires="v">
                <p:oleObj spid="_x0000_s358991" name="Equation" r:id="rId15" imgW="3822480" imgH="888840" progId="Equation.DSMT4">
                  <p:embed/>
                </p:oleObj>
              </mc:Choice>
              <mc:Fallback>
                <p:oleObj name="Equation" r:id="rId15" imgW="3822480" imgH="888840" progId="Equation.DSMT4">
                  <p:embed/>
                  <p:pic>
                    <p:nvPicPr>
                      <p:cNvPr id="0" name=""/>
                      <p:cNvPicPr>
                        <a:picLocks noChangeAspect="1" noChangeArrowheads="1"/>
                      </p:cNvPicPr>
                      <p:nvPr/>
                    </p:nvPicPr>
                    <p:blipFill>
                      <a:blip r:embed="rId16"/>
                      <a:srcRect/>
                      <a:stretch>
                        <a:fillRect/>
                      </a:stretch>
                    </p:blipFill>
                    <p:spPr bwMode="auto">
                      <a:xfrm>
                        <a:off x="650875" y="4892675"/>
                        <a:ext cx="76454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3446783152"/>
              </p:ext>
            </p:extLst>
          </p:nvPr>
        </p:nvGraphicFramePr>
        <p:xfrm>
          <a:off x="5352415" y="2701037"/>
          <a:ext cx="228600" cy="254000"/>
        </p:xfrm>
        <a:graphic>
          <a:graphicData uri="http://schemas.openxmlformats.org/presentationml/2006/ole">
            <mc:AlternateContent xmlns:mc="http://schemas.openxmlformats.org/markup-compatibility/2006">
              <mc:Choice xmlns:v="urn:schemas-microsoft-com:vml" Requires="v">
                <p:oleObj spid="_x0000_s358992" name="Equation" r:id="rId17" imgW="114120" imgH="126720" progId="Equation.DSMT4">
                  <p:embed/>
                </p:oleObj>
              </mc:Choice>
              <mc:Fallback>
                <p:oleObj name="Equation" r:id="rId17" imgW="114120" imgH="126720" progId="Equation.DSMT4">
                  <p:embed/>
                  <p:pic>
                    <p:nvPicPr>
                      <p:cNvPr id="0" name=""/>
                      <p:cNvPicPr>
                        <a:picLocks noChangeAspect="1" noChangeArrowheads="1"/>
                      </p:cNvPicPr>
                      <p:nvPr/>
                    </p:nvPicPr>
                    <p:blipFill>
                      <a:blip r:embed="rId18"/>
                      <a:srcRect/>
                      <a:stretch>
                        <a:fillRect/>
                      </a:stretch>
                    </p:blipFill>
                    <p:spPr bwMode="auto">
                      <a:xfrm>
                        <a:off x="5352415" y="2701037"/>
                        <a:ext cx="2286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Rounded Rectangle 31"/>
          <p:cNvSpPr/>
          <p:nvPr/>
        </p:nvSpPr>
        <p:spPr bwMode="auto">
          <a:xfrm>
            <a:off x="211183" y="1771468"/>
            <a:ext cx="2011680" cy="2133318"/>
          </a:xfrm>
          <a:prstGeom prst="roundRect">
            <a:avLst/>
          </a:prstGeom>
          <a:solidFill>
            <a:srgbClr val="6600FF"/>
          </a:solidFill>
          <a:ln w="38100" cap="flat" cmpd="sng" algn="ctr">
            <a:solidFill>
              <a:srgbClr val="6600FF"/>
            </a:solidFill>
            <a:prstDash val="solid"/>
            <a:round/>
            <a:headEnd type="none" w="med" len="med"/>
            <a:tailEnd type="triangle" w="med" len="med"/>
          </a:ln>
          <a:effectLst/>
          <a:ex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FFFF00"/>
                </a:solidFill>
                <a:effectLst/>
                <a:latin typeface="Calibri" pitchFamily="34" charset="0"/>
                <a:cs typeface="Calibri" pitchFamily="34" charset="0"/>
              </a:rPr>
              <a:t>Note: you can choose any pivot point you want in static equilibrium problems!  Choose a convenient one!</a:t>
            </a:r>
          </a:p>
        </p:txBody>
      </p:sp>
      <p:cxnSp>
        <p:nvCxnSpPr>
          <p:cNvPr id="33" name="Straight Arrow Connector 32"/>
          <p:cNvCxnSpPr/>
          <p:nvPr/>
        </p:nvCxnSpPr>
        <p:spPr>
          <a:xfrm>
            <a:off x="7772400" y="2697510"/>
            <a:ext cx="1005840" cy="0"/>
          </a:xfrm>
          <a:prstGeom prst="straightConnector1">
            <a:avLst/>
          </a:prstGeom>
          <a:ln w="38100">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7772400" y="1764055"/>
            <a:ext cx="0" cy="912167"/>
          </a:xfrm>
          <a:prstGeom prst="straightConnector1">
            <a:avLst/>
          </a:prstGeom>
          <a:ln w="38100">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5" name="Object 34"/>
          <p:cNvGraphicFramePr>
            <a:graphicFrameLocks noChangeAspect="1"/>
          </p:cNvGraphicFramePr>
          <p:nvPr>
            <p:extLst>
              <p:ext uri="{D42A27DB-BD31-4B8C-83A1-F6EECF244321}">
                <p14:modId xmlns:p14="http://schemas.microsoft.com/office/powerpoint/2010/main" val="560265278"/>
              </p:ext>
            </p:extLst>
          </p:nvPr>
        </p:nvGraphicFramePr>
        <p:xfrm>
          <a:off x="8823960" y="2643818"/>
          <a:ext cx="190500" cy="209550"/>
        </p:xfrm>
        <a:graphic>
          <a:graphicData uri="http://schemas.openxmlformats.org/presentationml/2006/ole">
            <mc:AlternateContent xmlns:mc="http://schemas.openxmlformats.org/markup-compatibility/2006">
              <mc:Choice xmlns:v="urn:schemas-microsoft-com:vml" Requires="v">
                <p:oleObj spid="_x0000_s358993" name="Equation" r:id="rId19" imgW="126720" imgH="139680" progId="Equation.DSMT4">
                  <p:embed/>
                </p:oleObj>
              </mc:Choice>
              <mc:Fallback>
                <p:oleObj name="Equation" r:id="rId19" imgW="126720" imgH="139680" progId="Equation.DSMT4">
                  <p:embed/>
                  <p:pic>
                    <p:nvPicPr>
                      <p:cNvPr id="0" name=""/>
                      <p:cNvPicPr>
                        <a:picLocks noChangeAspect="1" noChangeArrowheads="1"/>
                      </p:cNvPicPr>
                      <p:nvPr/>
                    </p:nvPicPr>
                    <p:blipFill>
                      <a:blip r:embed="rId20"/>
                      <a:srcRect/>
                      <a:stretch>
                        <a:fillRect/>
                      </a:stretch>
                    </p:blipFill>
                    <p:spPr bwMode="auto">
                      <a:xfrm>
                        <a:off x="8823960" y="2643818"/>
                        <a:ext cx="1905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 name="Object 35"/>
          <p:cNvGraphicFramePr>
            <a:graphicFrameLocks noChangeAspect="1"/>
          </p:cNvGraphicFramePr>
          <p:nvPr>
            <p:extLst>
              <p:ext uri="{D42A27DB-BD31-4B8C-83A1-F6EECF244321}">
                <p14:modId xmlns:p14="http://schemas.microsoft.com/office/powerpoint/2010/main" val="836699013"/>
              </p:ext>
            </p:extLst>
          </p:nvPr>
        </p:nvGraphicFramePr>
        <p:xfrm>
          <a:off x="7781925" y="1611660"/>
          <a:ext cx="209550" cy="247650"/>
        </p:xfrm>
        <a:graphic>
          <a:graphicData uri="http://schemas.openxmlformats.org/presentationml/2006/ole">
            <mc:AlternateContent xmlns:mc="http://schemas.openxmlformats.org/markup-compatibility/2006">
              <mc:Choice xmlns:v="urn:schemas-microsoft-com:vml" Requires="v">
                <p:oleObj spid="_x0000_s358994" name="Equation" r:id="rId21" imgW="139680" imgH="164880" progId="Equation.DSMT4">
                  <p:embed/>
                </p:oleObj>
              </mc:Choice>
              <mc:Fallback>
                <p:oleObj name="Equation" r:id="rId21" imgW="139680" imgH="164880" progId="Equation.DSMT4">
                  <p:embed/>
                  <p:pic>
                    <p:nvPicPr>
                      <p:cNvPr id="0" name=""/>
                      <p:cNvPicPr>
                        <a:picLocks noChangeAspect="1" noChangeArrowheads="1"/>
                      </p:cNvPicPr>
                      <p:nvPr/>
                    </p:nvPicPr>
                    <p:blipFill>
                      <a:blip r:embed="rId22"/>
                      <a:srcRect/>
                      <a:stretch>
                        <a:fillRect/>
                      </a:stretch>
                    </p:blipFill>
                    <p:spPr bwMode="auto">
                      <a:xfrm>
                        <a:off x="7781925" y="1611660"/>
                        <a:ext cx="2095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TextBox 36"/>
          <p:cNvSpPr txBox="1"/>
          <p:nvPr/>
        </p:nvSpPr>
        <p:spPr>
          <a:xfrm>
            <a:off x="6355080" y="4964265"/>
            <a:ext cx="2669857" cy="830997"/>
          </a:xfrm>
          <a:prstGeom prst="rect">
            <a:avLst/>
          </a:prstGeom>
          <a:solidFill>
            <a:srgbClr val="FFFF00"/>
          </a:solidFill>
          <a:ln>
            <a:solidFill>
              <a:schemeClr val="tx1"/>
            </a:solidFill>
          </a:ln>
        </p:spPr>
        <p:txBody>
          <a:bodyPr wrap="square" rtlCol="0">
            <a:spAutoFit/>
          </a:bodyPr>
          <a:lstStyle/>
          <a:p>
            <a:pPr>
              <a:spcAft>
                <a:spcPts val="600"/>
              </a:spcAft>
            </a:pPr>
            <a:r>
              <a:rPr lang="en-US" sz="2400" dirty="0" smtClean="0">
                <a:latin typeface="Calibri" pitchFamily="34" charset="0"/>
                <a:cs typeface="Calibri" pitchFamily="34" charset="0"/>
              </a:rPr>
              <a:t>Only 3 torques around pivot point</a:t>
            </a:r>
          </a:p>
        </p:txBody>
      </p:sp>
      <p:sp>
        <p:nvSpPr>
          <p:cNvPr id="38" name="Right Arrow 37"/>
          <p:cNvSpPr/>
          <p:nvPr/>
        </p:nvSpPr>
        <p:spPr bwMode="auto">
          <a:xfrm>
            <a:off x="5120640" y="5166390"/>
            <a:ext cx="1051560" cy="274320"/>
          </a:xfrm>
          <a:prstGeom prst="rightArrow">
            <a:avLst/>
          </a:prstGeom>
          <a:solidFill>
            <a:srgbClr val="6600FF"/>
          </a:solidFill>
          <a:ln w="38100" cap="flat" cmpd="sng" algn="ctr">
            <a:solidFill>
              <a:srgbClr val="6600FF"/>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graphicFrame>
        <p:nvGraphicFramePr>
          <p:cNvPr id="39" name="Object 38"/>
          <p:cNvGraphicFramePr>
            <a:graphicFrameLocks noChangeAspect="1"/>
          </p:cNvGraphicFramePr>
          <p:nvPr>
            <p:extLst>
              <p:ext uri="{D42A27DB-BD31-4B8C-83A1-F6EECF244321}">
                <p14:modId xmlns:p14="http://schemas.microsoft.com/office/powerpoint/2010/main" val="4212930047"/>
              </p:ext>
            </p:extLst>
          </p:nvPr>
        </p:nvGraphicFramePr>
        <p:xfrm>
          <a:off x="3972106" y="3013085"/>
          <a:ext cx="190500" cy="304800"/>
        </p:xfrm>
        <a:graphic>
          <a:graphicData uri="http://schemas.openxmlformats.org/presentationml/2006/ole">
            <mc:AlternateContent xmlns:mc="http://schemas.openxmlformats.org/markup-compatibility/2006">
              <mc:Choice xmlns:v="urn:schemas-microsoft-com:vml" Requires="v">
                <p:oleObj spid="_x0000_s358995" name="Equation" r:id="rId23" imgW="126720" imgH="203040" progId="Equation.DSMT4">
                  <p:embed/>
                </p:oleObj>
              </mc:Choice>
              <mc:Fallback>
                <p:oleObj name="Equation" r:id="rId23" imgW="126720" imgH="203040" progId="Equation.DSMT4">
                  <p:embed/>
                  <p:pic>
                    <p:nvPicPr>
                      <p:cNvPr id="0" name=""/>
                      <p:cNvPicPr>
                        <a:picLocks noChangeAspect="1" noChangeArrowheads="1"/>
                      </p:cNvPicPr>
                      <p:nvPr/>
                    </p:nvPicPr>
                    <p:blipFill>
                      <a:blip r:embed="rId24"/>
                      <a:srcRect/>
                      <a:stretch>
                        <a:fillRect/>
                      </a:stretch>
                    </p:blipFill>
                    <p:spPr bwMode="auto">
                      <a:xfrm>
                        <a:off x="3972106" y="3013085"/>
                        <a:ext cx="19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40" name="Straight Connector 39"/>
          <p:cNvCxnSpPr/>
          <p:nvPr/>
        </p:nvCxnSpPr>
        <p:spPr>
          <a:xfrm flipV="1">
            <a:off x="1857130" y="5029230"/>
            <a:ext cx="246017" cy="274320"/>
          </a:xfrm>
          <a:prstGeom prst="line">
            <a:avLst/>
          </a:prstGeom>
          <a:ln w="38100">
            <a:solidFill>
              <a:srgbClr val="FF0000">
                <a:alpha val="50000"/>
              </a:srgb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2926098" y="5212110"/>
            <a:ext cx="180612" cy="243840"/>
          </a:xfrm>
          <a:prstGeom prst="line">
            <a:avLst/>
          </a:prstGeom>
          <a:ln w="38100">
            <a:solidFill>
              <a:srgbClr val="FF0000">
                <a:alpha val="50000"/>
              </a:srgb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4051666" y="5212110"/>
            <a:ext cx="246017" cy="274320"/>
          </a:xfrm>
          <a:prstGeom prst="line">
            <a:avLst/>
          </a:prstGeom>
          <a:ln w="38100">
            <a:solidFill>
              <a:srgbClr val="FF0000">
                <a:alpha val="50000"/>
              </a:srgb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859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Sign</a:t>
            </a:r>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15</a:t>
            </a:fld>
            <a:endParaRPr lang="en-US"/>
          </a:p>
        </p:txBody>
      </p:sp>
      <p:sp>
        <p:nvSpPr>
          <p:cNvPr id="6" name="TextBox 5"/>
          <p:cNvSpPr txBox="1"/>
          <p:nvPr/>
        </p:nvSpPr>
        <p:spPr>
          <a:xfrm>
            <a:off x="131626" y="646488"/>
            <a:ext cx="4531814" cy="830997"/>
          </a:xfrm>
          <a:prstGeom prst="rect">
            <a:avLst/>
          </a:prstGeom>
          <a:noFill/>
        </p:spPr>
        <p:txBody>
          <a:bodyPr wrap="square" rtlCol="0">
            <a:spAutoFit/>
          </a:bodyPr>
          <a:lstStyle/>
          <a:p>
            <a:pPr marL="400050" indent="-400050">
              <a:spcAft>
                <a:spcPts val="600"/>
              </a:spcAft>
            </a:pPr>
            <a:r>
              <a:rPr lang="en-US" sz="2400" b="1" dirty="0" smtClean="0">
                <a:latin typeface="Calibri" pitchFamily="34" charset="0"/>
                <a:cs typeface="Calibri" pitchFamily="34" charset="0"/>
              </a:rPr>
              <a:t>b)  What is the force the hinge exerts on the rod?</a:t>
            </a:r>
          </a:p>
        </p:txBody>
      </p:sp>
      <p:cxnSp>
        <p:nvCxnSpPr>
          <p:cNvPr id="7" name="Straight Connector 6"/>
          <p:cNvCxnSpPr/>
          <p:nvPr/>
        </p:nvCxnSpPr>
        <p:spPr>
          <a:xfrm>
            <a:off x="4892040" y="868208"/>
            <a:ext cx="3657600" cy="1188720"/>
          </a:xfrm>
          <a:prstGeom prst="line">
            <a:avLst/>
          </a:prstGeom>
          <a:ln w="1905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892040" y="644073"/>
            <a:ext cx="0" cy="1824335"/>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bwMode="auto">
          <a:xfrm>
            <a:off x="4892040" y="2056928"/>
            <a:ext cx="3657600" cy="45720"/>
          </a:xfrm>
          <a:prstGeom prst="rect">
            <a:avLst/>
          </a:prstGeom>
          <a:solidFill>
            <a:schemeClr val="bg1">
              <a:lumMod val="85000"/>
            </a:schemeClr>
          </a:solidFill>
          <a:ln w="38100" cap="flat" cmpd="sng" algn="ctr">
            <a:solidFill>
              <a:schemeClr val="tx1"/>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cxnSp>
        <p:nvCxnSpPr>
          <p:cNvPr id="10" name="Straight Connector 9"/>
          <p:cNvCxnSpPr>
            <a:stCxn id="9" idx="3"/>
          </p:cNvCxnSpPr>
          <p:nvPr/>
        </p:nvCxnSpPr>
        <p:spPr>
          <a:xfrm>
            <a:off x="8549640" y="2079788"/>
            <a:ext cx="0" cy="525780"/>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bwMode="auto">
          <a:xfrm>
            <a:off x="8001000" y="2605568"/>
            <a:ext cx="1097280" cy="365760"/>
          </a:xfrm>
          <a:prstGeom prst="ellipse">
            <a:avLst/>
          </a:prstGeom>
          <a:solidFill>
            <a:srgbClr val="FF9999"/>
          </a:solidFill>
          <a:ln w="38100" cap="flat" cmpd="sng" algn="ctr">
            <a:solidFill>
              <a:schemeClr val="tx1"/>
            </a:solidFill>
            <a:prstDash val="solid"/>
            <a:round/>
            <a:headEnd type="none" w="med" len="med"/>
            <a:tailEnd type="triangl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pitchFamily="34" charset="0"/>
                <a:cs typeface="Calibri" pitchFamily="34" charset="0"/>
              </a:rPr>
              <a:t>Beer</a:t>
            </a:r>
          </a:p>
        </p:txBody>
      </p:sp>
      <p:cxnSp>
        <p:nvCxnSpPr>
          <p:cNvPr id="12" name="Straight Arrow Connector 11"/>
          <p:cNvCxnSpPr/>
          <p:nvPr/>
        </p:nvCxnSpPr>
        <p:spPr>
          <a:xfrm flipH="1" flipV="1">
            <a:off x="7040880" y="1556240"/>
            <a:ext cx="1531620" cy="514296"/>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9" idx="3"/>
          </p:cNvCxnSpPr>
          <p:nvPr/>
        </p:nvCxnSpPr>
        <p:spPr>
          <a:xfrm>
            <a:off x="8549640" y="2079788"/>
            <a:ext cx="0" cy="38862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9" idx="0"/>
          </p:cNvCxnSpPr>
          <p:nvPr/>
        </p:nvCxnSpPr>
        <p:spPr>
          <a:xfrm>
            <a:off x="6720840" y="2056928"/>
            <a:ext cx="0" cy="73152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549640" y="2788448"/>
            <a:ext cx="0" cy="41148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1"/>
          </p:cNvCxnSpPr>
          <p:nvPr/>
        </p:nvCxnSpPr>
        <p:spPr>
          <a:xfrm>
            <a:off x="4892040" y="2079788"/>
            <a:ext cx="685800" cy="52578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bwMode="auto">
          <a:xfrm>
            <a:off x="4754880" y="644073"/>
            <a:ext cx="137160" cy="1824335"/>
          </a:xfrm>
          <a:prstGeom prst="rect">
            <a:avLst/>
          </a:prstGeom>
          <a:pattFill prst="wdDnDiag">
            <a:fgClr>
              <a:schemeClr val="tx1"/>
            </a:fgClr>
            <a:bgClr>
              <a:schemeClr val="bg1"/>
            </a:bgClr>
          </a:pattFill>
          <a:ln w="38100" cap="flat" cmpd="sng" algn="ctr">
            <a:no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sp>
        <p:nvSpPr>
          <p:cNvPr id="18" name="Oval 17"/>
          <p:cNvSpPr/>
          <p:nvPr/>
        </p:nvSpPr>
        <p:spPr bwMode="auto">
          <a:xfrm>
            <a:off x="4846320" y="2024816"/>
            <a:ext cx="91440" cy="91440"/>
          </a:xfrm>
          <a:prstGeom prst="ellipse">
            <a:avLst/>
          </a:prstGeom>
          <a:solidFill>
            <a:schemeClr val="tx1"/>
          </a:solidFill>
          <a:ln w="38100" cap="flat" cmpd="sng" algn="ctr">
            <a:solidFill>
              <a:schemeClr val="tx1"/>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graphicFrame>
        <p:nvGraphicFramePr>
          <p:cNvPr id="19" name="Object 18"/>
          <p:cNvGraphicFramePr>
            <a:graphicFrameLocks noChangeAspect="1"/>
          </p:cNvGraphicFramePr>
          <p:nvPr>
            <p:extLst>
              <p:ext uri="{D42A27DB-BD31-4B8C-83A1-F6EECF244321}">
                <p14:modId xmlns:p14="http://schemas.microsoft.com/office/powerpoint/2010/main" val="3181549130"/>
              </p:ext>
            </p:extLst>
          </p:nvPr>
        </p:nvGraphicFramePr>
        <p:xfrm>
          <a:off x="7335838" y="1208088"/>
          <a:ext cx="381000" cy="508000"/>
        </p:xfrm>
        <a:graphic>
          <a:graphicData uri="http://schemas.openxmlformats.org/presentationml/2006/ole">
            <mc:AlternateContent xmlns:mc="http://schemas.openxmlformats.org/markup-compatibility/2006">
              <mc:Choice xmlns:v="urn:schemas-microsoft-com:vml" Requires="v">
                <p:oleObj spid="_x0000_s360062" name="Equation" r:id="rId3" imgW="190440" imgH="253800" progId="Equation.DSMT4">
                  <p:embed/>
                </p:oleObj>
              </mc:Choice>
              <mc:Fallback>
                <p:oleObj name="Equation" r:id="rId3" imgW="190440" imgH="253800" progId="Equation.DSMT4">
                  <p:embed/>
                  <p:pic>
                    <p:nvPicPr>
                      <p:cNvPr id="0" name=""/>
                      <p:cNvPicPr>
                        <a:picLocks noChangeAspect="1" noChangeArrowheads="1"/>
                      </p:cNvPicPr>
                      <p:nvPr/>
                    </p:nvPicPr>
                    <p:blipFill>
                      <a:blip r:embed="rId4"/>
                      <a:srcRect/>
                      <a:stretch>
                        <a:fillRect/>
                      </a:stretch>
                    </p:blipFill>
                    <p:spPr bwMode="auto">
                      <a:xfrm>
                        <a:off x="7335838" y="1208088"/>
                        <a:ext cx="381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50375802"/>
              </p:ext>
            </p:extLst>
          </p:nvPr>
        </p:nvGraphicFramePr>
        <p:xfrm>
          <a:off x="7883525" y="2966974"/>
          <a:ext cx="558800" cy="457200"/>
        </p:xfrm>
        <a:graphic>
          <a:graphicData uri="http://schemas.openxmlformats.org/presentationml/2006/ole">
            <mc:AlternateContent xmlns:mc="http://schemas.openxmlformats.org/markup-compatibility/2006">
              <mc:Choice xmlns:v="urn:schemas-microsoft-com:vml" Requires="v">
                <p:oleObj spid="_x0000_s360063" name="Equation" r:id="rId5" imgW="279360" imgH="228600" progId="Equation.DSMT4">
                  <p:embed/>
                </p:oleObj>
              </mc:Choice>
              <mc:Fallback>
                <p:oleObj name="Equation" r:id="rId5" imgW="279360" imgH="228600" progId="Equation.DSMT4">
                  <p:embed/>
                  <p:pic>
                    <p:nvPicPr>
                      <p:cNvPr id="0" name=""/>
                      <p:cNvPicPr>
                        <a:picLocks noChangeAspect="1" noChangeArrowheads="1"/>
                      </p:cNvPicPr>
                      <p:nvPr/>
                    </p:nvPicPr>
                    <p:blipFill>
                      <a:blip r:embed="rId6"/>
                      <a:srcRect/>
                      <a:stretch>
                        <a:fillRect/>
                      </a:stretch>
                    </p:blipFill>
                    <p:spPr bwMode="auto">
                      <a:xfrm>
                        <a:off x="7883525" y="2966974"/>
                        <a:ext cx="55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874253086"/>
              </p:ext>
            </p:extLst>
          </p:nvPr>
        </p:nvGraphicFramePr>
        <p:xfrm>
          <a:off x="6599238" y="2705100"/>
          <a:ext cx="533400" cy="457200"/>
        </p:xfrm>
        <a:graphic>
          <a:graphicData uri="http://schemas.openxmlformats.org/presentationml/2006/ole">
            <mc:AlternateContent xmlns:mc="http://schemas.openxmlformats.org/markup-compatibility/2006">
              <mc:Choice xmlns:v="urn:schemas-microsoft-com:vml" Requires="v">
                <p:oleObj spid="_x0000_s360064" name="Equation" r:id="rId7" imgW="266400" imgH="228600" progId="Equation.DSMT4">
                  <p:embed/>
                </p:oleObj>
              </mc:Choice>
              <mc:Fallback>
                <p:oleObj name="Equation" r:id="rId7" imgW="266400" imgH="228600" progId="Equation.DSMT4">
                  <p:embed/>
                  <p:pic>
                    <p:nvPicPr>
                      <p:cNvPr id="0" name=""/>
                      <p:cNvPicPr>
                        <a:picLocks noChangeAspect="1" noChangeArrowheads="1"/>
                      </p:cNvPicPr>
                      <p:nvPr/>
                    </p:nvPicPr>
                    <p:blipFill>
                      <a:blip r:embed="rId8"/>
                      <a:srcRect/>
                      <a:stretch>
                        <a:fillRect/>
                      </a:stretch>
                    </p:blipFill>
                    <p:spPr bwMode="auto">
                      <a:xfrm>
                        <a:off x="6599238" y="27051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950197612"/>
              </p:ext>
            </p:extLst>
          </p:nvPr>
        </p:nvGraphicFramePr>
        <p:xfrm>
          <a:off x="5438140" y="2096299"/>
          <a:ext cx="279400" cy="406400"/>
        </p:xfrm>
        <a:graphic>
          <a:graphicData uri="http://schemas.openxmlformats.org/presentationml/2006/ole">
            <mc:AlternateContent xmlns:mc="http://schemas.openxmlformats.org/markup-compatibility/2006">
              <mc:Choice xmlns:v="urn:schemas-microsoft-com:vml" Requires="v">
                <p:oleObj spid="_x0000_s360065" name="Equation" r:id="rId9" imgW="139680" imgH="203040" progId="Equation.DSMT4">
                  <p:embed/>
                </p:oleObj>
              </mc:Choice>
              <mc:Fallback>
                <p:oleObj name="Equation" r:id="rId9" imgW="139680" imgH="203040" progId="Equation.DSMT4">
                  <p:embed/>
                  <p:pic>
                    <p:nvPicPr>
                      <p:cNvPr id="0" name=""/>
                      <p:cNvPicPr>
                        <a:picLocks noChangeAspect="1" noChangeArrowheads="1"/>
                      </p:cNvPicPr>
                      <p:nvPr/>
                    </p:nvPicPr>
                    <p:blipFill>
                      <a:blip r:embed="rId10"/>
                      <a:srcRect/>
                      <a:stretch>
                        <a:fillRect/>
                      </a:stretch>
                    </p:blipFill>
                    <p:spPr bwMode="auto">
                      <a:xfrm>
                        <a:off x="5438140" y="2096299"/>
                        <a:ext cx="279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2332037533"/>
              </p:ext>
            </p:extLst>
          </p:nvPr>
        </p:nvGraphicFramePr>
        <p:xfrm>
          <a:off x="7452360" y="1721466"/>
          <a:ext cx="254000" cy="355600"/>
        </p:xfrm>
        <a:graphic>
          <a:graphicData uri="http://schemas.openxmlformats.org/presentationml/2006/ole">
            <mc:AlternateContent xmlns:mc="http://schemas.openxmlformats.org/markup-compatibility/2006">
              <mc:Choice xmlns:v="urn:schemas-microsoft-com:vml" Requires="v">
                <p:oleObj spid="_x0000_s360066" name="Equation" r:id="rId11" imgW="126720" imgH="177480" progId="Equation.DSMT4">
                  <p:embed/>
                </p:oleObj>
              </mc:Choice>
              <mc:Fallback>
                <p:oleObj name="Equation" r:id="rId11" imgW="126720" imgH="177480" progId="Equation.DSMT4">
                  <p:embed/>
                  <p:pic>
                    <p:nvPicPr>
                      <p:cNvPr id="0" name=""/>
                      <p:cNvPicPr>
                        <a:picLocks noChangeAspect="1" noChangeArrowheads="1"/>
                      </p:cNvPicPr>
                      <p:nvPr/>
                    </p:nvPicPr>
                    <p:blipFill>
                      <a:blip r:embed="rId12"/>
                      <a:srcRect/>
                      <a:stretch>
                        <a:fillRect/>
                      </a:stretch>
                    </p:blipFill>
                    <p:spPr bwMode="auto">
                      <a:xfrm>
                        <a:off x="7452360" y="1721466"/>
                        <a:ext cx="254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1887336698"/>
              </p:ext>
            </p:extLst>
          </p:nvPr>
        </p:nvGraphicFramePr>
        <p:xfrm>
          <a:off x="172706" y="2148834"/>
          <a:ext cx="5588001" cy="1828800"/>
        </p:xfrm>
        <a:graphic>
          <a:graphicData uri="http://schemas.openxmlformats.org/presentationml/2006/ole">
            <mc:AlternateContent xmlns:mc="http://schemas.openxmlformats.org/markup-compatibility/2006">
              <mc:Choice xmlns:v="urn:schemas-microsoft-com:vml" Requires="v">
                <p:oleObj spid="_x0000_s360067" name="Equation" r:id="rId13" imgW="2793960" imgH="914400" progId="Equation.DSMT4">
                  <p:embed/>
                </p:oleObj>
              </mc:Choice>
              <mc:Fallback>
                <p:oleObj name="Equation" r:id="rId13" imgW="2793960" imgH="914400" progId="Equation.DSMT4">
                  <p:embed/>
                  <p:pic>
                    <p:nvPicPr>
                      <p:cNvPr id="0" name=""/>
                      <p:cNvPicPr>
                        <a:picLocks noChangeAspect="1" noChangeArrowheads="1"/>
                      </p:cNvPicPr>
                      <p:nvPr/>
                    </p:nvPicPr>
                    <p:blipFill>
                      <a:blip r:embed="rId14"/>
                      <a:srcRect/>
                      <a:stretch>
                        <a:fillRect/>
                      </a:stretch>
                    </p:blipFill>
                    <p:spPr bwMode="auto">
                      <a:xfrm>
                        <a:off x="172706" y="2148834"/>
                        <a:ext cx="5588001"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697817546"/>
              </p:ext>
            </p:extLst>
          </p:nvPr>
        </p:nvGraphicFramePr>
        <p:xfrm>
          <a:off x="6606540" y="1744880"/>
          <a:ext cx="228600" cy="254000"/>
        </p:xfrm>
        <a:graphic>
          <a:graphicData uri="http://schemas.openxmlformats.org/presentationml/2006/ole">
            <mc:AlternateContent xmlns:mc="http://schemas.openxmlformats.org/markup-compatibility/2006">
              <mc:Choice xmlns:v="urn:schemas-microsoft-com:vml" Requires="v">
                <p:oleObj spid="_x0000_s360068" name="Equation" r:id="rId15" imgW="114120" imgH="126720" progId="Equation.DSMT4">
                  <p:embed/>
                </p:oleObj>
              </mc:Choice>
              <mc:Fallback>
                <p:oleObj name="Equation" r:id="rId15" imgW="114120" imgH="126720" progId="Equation.DSMT4">
                  <p:embed/>
                  <p:pic>
                    <p:nvPicPr>
                      <p:cNvPr id="0" name=""/>
                      <p:cNvPicPr>
                        <a:picLocks noChangeAspect="1" noChangeArrowheads="1"/>
                      </p:cNvPicPr>
                      <p:nvPr/>
                    </p:nvPicPr>
                    <p:blipFill>
                      <a:blip r:embed="rId16"/>
                      <a:srcRect/>
                      <a:stretch>
                        <a:fillRect/>
                      </a:stretch>
                    </p:blipFill>
                    <p:spPr bwMode="auto">
                      <a:xfrm>
                        <a:off x="6606540" y="1744880"/>
                        <a:ext cx="2286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2033293917"/>
              </p:ext>
            </p:extLst>
          </p:nvPr>
        </p:nvGraphicFramePr>
        <p:xfrm>
          <a:off x="5234940" y="2079788"/>
          <a:ext cx="190500" cy="304800"/>
        </p:xfrm>
        <a:graphic>
          <a:graphicData uri="http://schemas.openxmlformats.org/presentationml/2006/ole">
            <mc:AlternateContent xmlns:mc="http://schemas.openxmlformats.org/markup-compatibility/2006">
              <mc:Choice xmlns:v="urn:schemas-microsoft-com:vml" Requires="v">
                <p:oleObj spid="_x0000_s360069" name="Equation" r:id="rId17" imgW="126720" imgH="203040" progId="Equation.DSMT4">
                  <p:embed/>
                </p:oleObj>
              </mc:Choice>
              <mc:Fallback>
                <p:oleObj name="Equation" r:id="rId17" imgW="126720" imgH="20304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34940" y="2079788"/>
                        <a:ext cx="19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3374954565"/>
              </p:ext>
            </p:extLst>
          </p:nvPr>
        </p:nvGraphicFramePr>
        <p:xfrm>
          <a:off x="4273896" y="3944938"/>
          <a:ext cx="4622800" cy="2692400"/>
        </p:xfrm>
        <a:graphic>
          <a:graphicData uri="http://schemas.openxmlformats.org/presentationml/2006/ole">
            <mc:AlternateContent xmlns:mc="http://schemas.openxmlformats.org/markup-compatibility/2006">
              <mc:Choice xmlns:v="urn:schemas-microsoft-com:vml" Requires="v">
                <p:oleObj spid="_x0000_s360070" name="Equation" r:id="rId19" imgW="2311200" imgH="1346040" progId="Equation.DSMT4">
                  <p:embed/>
                </p:oleObj>
              </mc:Choice>
              <mc:Fallback>
                <p:oleObj name="Equation" r:id="rId19" imgW="2311200" imgH="1346040" progId="Equation.DSMT4">
                  <p:embed/>
                  <p:pic>
                    <p:nvPicPr>
                      <p:cNvPr id="0" name=""/>
                      <p:cNvPicPr>
                        <a:picLocks noChangeAspect="1" noChangeArrowheads="1"/>
                      </p:cNvPicPr>
                      <p:nvPr/>
                    </p:nvPicPr>
                    <p:blipFill>
                      <a:blip r:embed="rId20"/>
                      <a:srcRect/>
                      <a:stretch>
                        <a:fillRect/>
                      </a:stretch>
                    </p:blipFill>
                    <p:spPr bwMode="auto">
                      <a:xfrm>
                        <a:off x="4273896" y="3944938"/>
                        <a:ext cx="46228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TextBox 27"/>
          <p:cNvSpPr txBox="1"/>
          <p:nvPr/>
        </p:nvSpPr>
        <p:spPr>
          <a:xfrm>
            <a:off x="45720" y="3950815"/>
            <a:ext cx="4846320" cy="2769989"/>
          </a:xfrm>
          <a:prstGeom prst="rect">
            <a:avLst/>
          </a:prstGeom>
          <a:noFill/>
        </p:spPr>
        <p:txBody>
          <a:bodyPr wrap="square" rtlCol="0">
            <a:spAutoFit/>
          </a:bodyPr>
          <a:lstStyle/>
          <a:p>
            <a:pPr>
              <a:spcAft>
                <a:spcPts val="1800"/>
              </a:spcAft>
            </a:pPr>
            <a:r>
              <a:rPr lang="en-US" sz="2400" dirty="0" smtClean="0">
                <a:latin typeface="Calibri" pitchFamily="34" charset="0"/>
                <a:cs typeface="Calibri" pitchFamily="34" charset="0"/>
              </a:rPr>
              <a:t>Substitute this into Eq. 2:</a:t>
            </a:r>
          </a:p>
          <a:p>
            <a:pPr>
              <a:spcAft>
                <a:spcPts val="600"/>
              </a:spcAft>
            </a:pPr>
            <a:r>
              <a:rPr lang="en-US" sz="2400" dirty="0" smtClean="0">
                <a:latin typeface="Calibri" pitchFamily="34" charset="0"/>
                <a:cs typeface="Calibri" pitchFamily="34" charset="0"/>
              </a:rPr>
              <a:t>divide both sides by –</a:t>
            </a:r>
            <a:r>
              <a:rPr lang="en-US" sz="2400" i="1" dirty="0" err="1" smtClean="0">
                <a:solidFill>
                  <a:srgbClr val="6600FF"/>
                </a:solidFill>
                <a:latin typeface="Times New Roman" pitchFamily="18" charset="0"/>
                <a:cs typeface="Times New Roman" pitchFamily="18" charset="0"/>
              </a:rPr>
              <a:t>F</a:t>
            </a:r>
            <a:r>
              <a:rPr lang="en-US" sz="2400" baseline="-25000" dirty="0" err="1" smtClean="0">
                <a:solidFill>
                  <a:srgbClr val="6600FF"/>
                </a:solidFill>
                <a:latin typeface="Calibri" pitchFamily="34" charset="0"/>
                <a:cs typeface="Calibri" pitchFamily="34" charset="0"/>
              </a:rPr>
              <a:t>T</a:t>
            </a:r>
            <a:r>
              <a:rPr lang="en-US" sz="2400" dirty="0" err="1" smtClean="0">
                <a:latin typeface="Times New Roman" pitchFamily="18" charset="0"/>
                <a:cs typeface="Times New Roman" pitchFamily="18" charset="0"/>
              </a:rPr>
              <a:t>cos</a:t>
            </a:r>
            <a:r>
              <a:rPr lang="en-US" sz="2400" i="1" dirty="0" err="1" smtClean="0">
                <a:latin typeface="Symbol" pitchFamily="18" charset="2"/>
                <a:cs typeface="Calibri" pitchFamily="34" charset="0"/>
              </a:rPr>
              <a:t>q</a:t>
            </a:r>
            <a:r>
              <a:rPr lang="en-US" sz="2400" dirty="0" smtClean="0">
                <a:latin typeface="Calibri" pitchFamily="34" charset="0"/>
                <a:cs typeface="Calibri" pitchFamily="34" charset="0"/>
              </a:rPr>
              <a:t>:</a:t>
            </a:r>
          </a:p>
          <a:p>
            <a:pPr>
              <a:spcAft>
                <a:spcPts val="0"/>
              </a:spcAft>
            </a:pPr>
            <a:endParaRPr lang="en-US" sz="2400" dirty="0" smtClean="0">
              <a:latin typeface="Calibri" pitchFamily="34" charset="0"/>
              <a:cs typeface="Calibri" pitchFamily="34" charset="0"/>
            </a:endParaRPr>
          </a:p>
          <a:p>
            <a:pPr>
              <a:spcAft>
                <a:spcPts val="600"/>
              </a:spcAft>
            </a:pPr>
            <a:r>
              <a:rPr lang="en-US" sz="2400" dirty="0" smtClean="0">
                <a:latin typeface="Calibri" pitchFamily="34" charset="0"/>
                <a:cs typeface="Calibri" pitchFamily="34" charset="0"/>
              </a:rPr>
              <a:t>The force is pointed up, not down!</a:t>
            </a:r>
          </a:p>
          <a:p>
            <a:pPr>
              <a:spcAft>
                <a:spcPts val="600"/>
              </a:spcAft>
            </a:pPr>
            <a:r>
              <a:rPr lang="en-US" sz="2400" dirty="0" smtClean="0">
                <a:latin typeface="Calibri" pitchFamily="34" charset="0"/>
                <a:cs typeface="Calibri" pitchFamily="34" charset="0"/>
              </a:rPr>
              <a:t>Substitute this angle back into Eq. 1 to find </a:t>
            </a:r>
            <a:r>
              <a:rPr lang="en-US" sz="2400" i="1" dirty="0" smtClean="0">
                <a:solidFill>
                  <a:srgbClr val="6600FF"/>
                </a:solidFill>
                <a:latin typeface="Times New Roman" pitchFamily="18" charset="0"/>
                <a:cs typeface="Times New Roman" pitchFamily="18" charset="0"/>
              </a:rPr>
              <a:t>F</a:t>
            </a:r>
            <a:r>
              <a:rPr lang="en-US" sz="2400" dirty="0" smtClean="0">
                <a:latin typeface="+mn-lt"/>
                <a:cs typeface="Times New Roman" pitchFamily="18" charset="0"/>
              </a:rPr>
              <a:t>:</a:t>
            </a:r>
          </a:p>
        </p:txBody>
      </p:sp>
      <p:cxnSp>
        <p:nvCxnSpPr>
          <p:cNvPr id="29" name="Straight Arrow Connector 28"/>
          <p:cNvCxnSpPr/>
          <p:nvPr/>
        </p:nvCxnSpPr>
        <p:spPr>
          <a:xfrm>
            <a:off x="7863840" y="1631215"/>
            <a:ext cx="1005840" cy="0"/>
          </a:xfrm>
          <a:prstGeom prst="straightConnector1">
            <a:avLst/>
          </a:prstGeom>
          <a:ln w="38100">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7863840" y="697760"/>
            <a:ext cx="0" cy="912167"/>
          </a:xfrm>
          <a:prstGeom prst="straightConnector1">
            <a:avLst/>
          </a:prstGeom>
          <a:ln w="38100">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1" name="Object 30"/>
          <p:cNvGraphicFramePr>
            <a:graphicFrameLocks noChangeAspect="1"/>
          </p:cNvGraphicFramePr>
          <p:nvPr>
            <p:extLst>
              <p:ext uri="{D42A27DB-BD31-4B8C-83A1-F6EECF244321}">
                <p14:modId xmlns:p14="http://schemas.microsoft.com/office/powerpoint/2010/main" val="1080686745"/>
              </p:ext>
            </p:extLst>
          </p:nvPr>
        </p:nvGraphicFramePr>
        <p:xfrm>
          <a:off x="8915400" y="1577523"/>
          <a:ext cx="190500" cy="209550"/>
        </p:xfrm>
        <a:graphic>
          <a:graphicData uri="http://schemas.openxmlformats.org/presentationml/2006/ole">
            <mc:AlternateContent xmlns:mc="http://schemas.openxmlformats.org/markup-compatibility/2006">
              <mc:Choice xmlns:v="urn:schemas-microsoft-com:vml" Requires="v">
                <p:oleObj spid="_x0000_s360071" name="Equation" r:id="rId21" imgW="126720" imgH="139680" progId="Equation.DSMT4">
                  <p:embed/>
                </p:oleObj>
              </mc:Choice>
              <mc:Fallback>
                <p:oleObj name="Equation" r:id="rId21" imgW="126720" imgH="139680" progId="Equation.DSMT4">
                  <p:embed/>
                  <p:pic>
                    <p:nvPicPr>
                      <p:cNvPr id="0" name=""/>
                      <p:cNvPicPr>
                        <a:picLocks noChangeAspect="1" noChangeArrowheads="1"/>
                      </p:cNvPicPr>
                      <p:nvPr/>
                    </p:nvPicPr>
                    <p:blipFill>
                      <a:blip r:embed="rId22"/>
                      <a:srcRect/>
                      <a:stretch>
                        <a:fillRect/>
                      </a:stretch>
                    </p:blipFill>
                    <p:spPr bwMode="auto">
                      <a:xfrm>
                        <a:off x="8915400" y="1577523"/>
                        <a:ext cx="1905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1593721847"/>
              </p:ext>
            </p:extLst>
          </p:nvPr>
        </p:nvGraphicFramePr>
        <p:xfrm>
          <a:off x="7873365" y="545365"/>
          <a:ext cx="209550" cy="247650"/>
        </p:xfrm>
        <a:graphic>
          <a:graphicData uri="http://schemas.openxmlformats.org/presentationml/2006/ole">
            <mc:AlternateContent xmlns:mc="http://schemas.openxmlformats.org/markup-compatibility/2006">
              <mc:Choice xmlns:v="urn:schemas-microsoft-com:vml" Requires="v">
                <p:oleObj spid="_x0000_s360072" name="Equation" r:id="rId23" imgW="139680" imgH="164880" progId="Equation.DSMT4">
                  <p:embed/>
                </p:oleObj>
              </mc:Choice>
              <mc:Fallback>
                <p:oleObj name="Equation" r:id="rId23" imgW="139680" imgH="164880" progId="Equation.DSMT4">
                  <p:embed/>
                  <p:pic>
                    <p:nvPicPr>
                      <p:cNvPr id="0" name=""/>
                      <p:cNvPicPr>
                        <a:picLocks noChangeAspect="1" noChangeArrowheads="1"/>
                      </p:cNvPicPr>
                      <p:nvPr/>
                    </p:nvPicPr>
                    <p:blipFill>
                      <a:blip r:embed="rId24"/>
                      <a:srcRect/>
                      <a:stretch>
                        <a:fillRect/>
                      </a:stretch>
                    </p:blipFill>
                    <p:spPr bwMode="auto">
                      <a:xfrm>
                        <a:off x="7873365" y="545365"/>
                        <a:ext cx="2095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2510311507"/>
              </p:ext>
            </p:extLst>
          </p:nvPr>
        </p:nvGraphicFramePr>
        <p:xfrm>
          <a:off x="7770091" y="2102648"/>
          <a:ext cx="558800" cy="457200"/>
        </p:xfrm>
        <a:graphic>
          <a:graphicData uri="http://schemas.openxmlformats.org/presentationml/2006/ole">
            <mc:AlternateContent xmlns:mc="http://schemas.openxmlformats.org/markup-compatibility/2006">
              <mc:Choice xmlns:v="urn:schemas-microsoft-com:vml" Requires="v">
                <p:oleObj spid="_x0000_s360073" name="Equation" r:id="rId25" imgW="279360" imgH="228600" progId="Equation.DSMT4">
                  <p:embed/>
                </p:oleObj>
              </mc:Choice>
              <mc:Fallback>
                <p:oleObj name="Equation" r:id="rId25" imgW="279360" imgH="228600" progId="Equation.DSMT4">
                  <p:embed/>
                  <p:pic>
                    <p:nvPicPr>
                      <p:cNvPr id="0" name=""/>
                      <p:cNvPicPr>
                        <a:picLocks noChangeAspect="1" noChangeArrowheads="1"/>
                      </p:cNvPicPr>
                      <p:nvPr/>
                    </p:nvPicPr>
                    <p:blipFill>
                      <a:blip r:embed="rId26"/>
                      <a:srcRect/>
                      <a:stretch>
                        <a:fillRect/>
                      </a:stretch>
                    </p:blipFill>
                    <p:spPr bwMode="auto">
                      <a:xfrm>
                        <a:off x="7770091" y="2102648"/>
                        <a:ext cx="55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Right Arrow 33"/>
          <p:cNvSpPr/>
          <p:nvPr/>
        </p:nvSpPr>
        <p:spPr bwMode="auto">
          <a:xfrm flipH="1">
            <a:off x="4846320" y="5536113"/>
            <a:ext cx="502920" cy="182880"/>
          </a:xfrm>
          <a:prstGeom prst="rightArrow">
            <a:avLst/>
          </a:prstGeom>
          <a:solidFill>
            <a:srgbClr val="6600FF"/>
          </a:solidFill>
          <a:ln w="38100" cap="flat" cmpd="sng" algn="ctr">
            <a:solidFill>
              <a:srgbClr val="6600FF"/>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spTree>
    <p:extLst>
      <p:ext uri="{BB962C8B-B14F-4D97-AF65-F5344CB8AC3E}">
        <p14:creationId xmlns:p14="http://schemas.microsoft.com/office/powerpoint/2010/main" val="272810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Solving Techniques for Statics</a:t>
            </a:r>
            <a:endParaRPr lang="en-US" dirty="0"/>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16</a:t>
            </a:fld>
            <a:endParaRPr lang="en-US"/>
          </a:p>
        </p:txBody>
      </p:sp>
      <p:sp>
        <p:nvSpPr>
          <p:cNvPr id="6" name="Rectangle 5"/>
          <p:cNvSpPr/>
          <p:nvPr/>
        </p:nvSpPr>
        <p:spPr>
          <a:xfrm>
            <a:off x="274367" y="889844"/>
            <a:ext cx="8503827" cy="4539704"/>
          </a:xfrm>
          <a:prstGeom prst="rect">
            <a:avLst/>
          </a:prstGeom>
        </p:spPr>
        <p:txBody>
          <a:bodyPr wrap="square">
            <a:spAutoFit/>
          </a:bodyPr>
          <a:lstStyle/>
          <a:p>
            <a:pPr marL="342900" indent="-342900">
              <a:spcAft>
                <a:spcPts val="600"/>
              </a:spcAft>
              <a:buFont typeface="Arial" panose="020B0604020202020204" pitchFamily="34" charset="0"/>
              <a:buChar char="•"/>
            </a:pPr>
            <a:r>
              <a:rPr lang="en-US" sz="2400" dirty="0" smtClean="0"/>
              <a:t>Draw </a:t>
            </a:r>
            <a:r>
              <a:rPr lang="en-US" sz="2400" dirty="0"/>
              <a:t>extended free-body diagram of object in </a:t>
            </a:r>
            <a:r>
              <a:rPr lang="en-US" sz="2400" dirty="0" smtClean="0"/>
              <a:t>question, showing</a:t>
            </a:r>
            <a:r>
              <a:rPr lang="en-US" sz="2400" dirty="0"/>
              <a:t> </a:t>
            </a:r>
            <a:r>
              <a:rPr lang="en-US" sz="2400" dirty="0" smtClean="0"/>
              <a:t>all </a:t>
            </a:r>
            <a:r>
              <a:rPr lang="en-US" sz="2400" dirty="0"/>
              <a:t>forces and where they act</a:t>
            </a:r>
          </a:p>
          <a:p>
            <a:pPr marL="342900" indent="-342900">
              <a:spcAft>
                <a:spcPts val="600"/>
              </a:spcAft>
              <a:buFont typeface="Arial" panose="020B0604020202020204" pitchFamily="34" charset="0"/>
              <a:buChar char="•"/>
            </a:pPr>
            <a:r>
              <a:rPr lang="en-US" sz="2400" dirty="0" smtClean="0"/>
              <a:t>Choose </a:t>
            </a:r>
            <a:r>
              <a:rPr lang="en-US" sz="2400" dirty="0"/>
              <a:t>origin and coordinate system to make torque calculation </a:t>
            </a:r>
            <a:r>
              <a:rPr lang="en-US" sz="2400" dirty="0" smtClean="0"/>
              <a:t>as easy </a:t>
            </a:r>
            <a:r>
              <a:rPr lang="en-US" sz="2400" dirty="0"/>
              <a:t>as possible</a:t>
            </a:r>
          </a:p>
          <a:p>
            <a:pPr marL="342900" indent="-342900">
              <a:spcAft>
                <a:spcPts val="600"/>
              </a:spcAft>
              <a:buFont typeface="Arial" panose="020B0604020202020204" pitchFamily="34" charset="0"/>
              <a:buChar char="•"/>
            </a:pPr>
            <a:r>
              <a:rPr lang="en-US" sz="2400" dirty="0" smtClean="0"/>
              <a:t>Choose </a:t>
            </a:r>
            <a:r>
              <a:rPr lang="en-US" sz="2400" dirty="0"/>
              <a:t>a direction for positive torque</a:t>
            </a:r>
          </a:p>
          <a:p>
            <a:pPr marL="342900" indent="-342900">
              <a:spcAft>
                <a:spcPts val="600"/>
              </a:spcAft>
              <a:buFont typeface="Arial" panose="020B0604020202020204" pitchFamily="34" charset="0"/>
              <a:buChar char="•"/>
            </a:pPr>
            <a:r>
              <a:rPr lang="en-US" sz="2400" dirty="0" smtClean="0"/>
              <a:t>Write </a:t>
            </a:r>
            <a:r>
              <a:rPr lang="en-US" sz="2400" dirty="0"/>
              <a:t>down statics conditions – vector sum of forces is zero, as </a:t>
            </a:r>
            <a:r>
              <a:rPr lang="en-US" sz="2400" dirty="0" smtClean="0"/>
              <a:t>is vector </a:t>
            </a:r>
            <a:r>
              <a:rPr lang="en-US" sz="2400" dirty="0"/>
              <a:t>sum of torques</a:t>
            </a:r>
          </a:p>
          <a:p>
            <a:pPr marL="342900" indent="-342900">
              <a:spcAft>
                <a:spcPts val="600"/>
              </a:spcAft>
              <a:buFont typeface="Arial" panose="020B0604020202020204" pitchFamily="34" charset="0"/>
              <a:buChar char="•"/>
            </a:pPr>
            <a:r>
              <a:rPr lang="en-US" sz="2400" dirty="0" smtClean="0"/>
              <a:t>Count </a:t>
            </a:r>
            <a:r>
              <a:rPr lang="en-US" sz="2400" dirty="0"/>
              <a:t>equations to make sure there are as many equations </a:t>
            </a:r>
            <a:r>
              <a:rPr lang="en-US" sz="2400" dirty="0" smtClean="0"/>
              <a:t>as unknowns</a:t>
            </a:r>
            <a:endParaRPr lang="en-US" sz="2400" dirty="0"/>
          </a:p>
          <a:p>
            <a:pPr marL="342900" indent="-342900">
              <a:spcAft>
                <a:spcPts val="600"/>
              </a:spcAft>
              <a:buFont typeface="Arial" panose="020B0604020202020204" pitchFamily="34" charset="0"/>
              <a:buChar char="•"/>
            </a:pPr>
            <a:r>
              <a:rPr lang="en-US" sz="2400" dirty="0" smtClean="0"/>
              <a:t>Solve </a:t>
            </a:r>
            <a:r>
              <a:rPr lang="en-US" sz="2400" dirty="0"/>
              <a:t>algebraically – don’t plug in numbers until you have a solution</a:t>
            </a:r>
          </a:p>
        </p:txBody>
      </p:sp>
    </p:spTree>
    <p:extLst>
      <p:ext uri="{BB962C8B-B14F-4D97-AF65-F5344CB8AC3E}">
        <p14:creationId xmlns:p14="http://schemas.microsoft.com/office/powerpoint/2010/main" val="81439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Midterm 2 Distribution</a:t>
            </a:r>
            <a:endParaRPr lang="en-US" dirty="0"/>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17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074" y="1508781"/>
            <a:ext cx="6214441" cy="4135510"/>
          </a:xfrm>
          <a:prstGeom prst="rect">
            <a:avLst/>
          </a:prstGeom>
        </p:spPr>
      </p:pic>
    </p:spTree>
    <p:extLst>
      <p:ext uri="{BB962C8B-B14F-4D97-AF65-F5344CB8AC3E}">
        <p14:creationId xmlns:p14="http://schemas.microsoft.com/office/powerpoint/2010/main" val="350181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Ladder</a:t>
            </a:r>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18</a:t>
            </a:fld>
            <a:endParaRPr lang="en-US"/>
          </a:p>
        </p:txBody>
      </p:sp>
      <p:sp>
        <p:nvSpPr>
          <p:cNvPr id="6" name="Rectangle 5"/>
          <p:cNvSpPr/>
          <p:nvPr/>
        </p:nvSpPr>
        <p:spPr bwMode="auto">
          <a:xfrm>
            <a:off x="7086600" y="5723561"/>
            <a:ext cx="1783080" cy="91440"/>
          </a:xfrm>
          <a:prstGeom prst="rect">
            <a:avLst/>
          </a:prstGeom>
          <a:pattFill prst="wdDnDiag">
            <a:fgClr>
              <a:schemeClr val="tx1"/>
            </a:fgClr>
            <a:bgClr>
              <a:schemeClr val="bg1"/>
            </a:bgClr>
          </a:pattFill>
          <a:ln w="38100" cap="flat" cmpd="sng" algn="ctr">
            <a:no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sp>
        <p:nvSpPr>
          <p:cNvPr id="7" name="Rectangle 6"/>
          <p:cNvSpPr/>
          <p:nvPr/>
        </p:nvSpPr>
        <p:spPr bwMode="auto">
          <a:xfrm>
            <a:off x="8778240" y="2294561"/>
            <a:ext cx="91440" cy="3429000"/>
          </a:xfrm>
          <a:prstGeom prst="rect">
            <a:avLst/>
          </a:prstGeom>
          <a:pattFill prst="wdDnDiag">
            <a:fgClr>
              <a:schemeClr val="tx1"/>
            </a:fgClr>
            <a:bgClr>
              <a:schemeClr val="bg1"/>
            </a:bgClr>
          </a:pattFill>
          <a:ln w="38100" cap="flat" cmpd="sng" algn="ctr">
            <a:no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sp>
        <p:nvSpPr>
          <p:cNvPr id="8" name="TextBox 7"/>
          <p:cNvSpPr txBox="1"/>
          <p:nvPr/>
        </p:nvSpPr>
        <p:spPr>
          <a:xfrm>
            <a:off x="91489" y="922961"/>
            <a:ext cx="9052511" cy="1200329"/>
          </a:xfrm>
          <a:prstGeom prst="rect">
            <a:avLst/>
          </a:prstGeo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spcAft>
                <a:spcPts val="600"/>
              </a:spcAft>
            </a:pPr>
            <a:r>
              <a:rPr lang="en-US" sz="2400" dirty="0" smtClean="0">
                <a:latin typeface="Calibri" pitchFamily="34" charset="0"/>
                <a:cs typeface="Calibri" pitchFamily="34" charset="0"/>
              </a:rPr>
              <a:t>A ladder of </a:t>
            </a:r>
            <a:r>
              <a:rPr lang="en-US" sz="2400" dirty="0" smtClean="0">
                <a:latin typeface="Calibri" pitchFamily="34" charset="0"/>
                <a:cs typeface="Calibri" pitchFamily="34" charset="0"/>
              </a:rPr>
              <a:t>unknown mass and </a:t>
            </a:r>
            <a:r>
              <a:rPr lang="en-US" sz="2400" dirty="0" smtClean="0">
                <a:latin typeface="Calibri" pitchFamily="34" charset="0"/>
                <a:cs typeface="Calibri" pitchFamily="34" charset="0"/>
              </a:rPr>
              <a:t>length </a:t>
            </a:r>
            <a:r>
              <a:rPr lang="en-US" sz="2400" i="1" dirty="0" smtClean="0">
                <a:latin typeface="Times New Roman" pitchFamily="18" charset="0"/>
                <a:cs typeface="Times New Roman" pitchFamily="18" charset="0"/>
              </a:rPr>
              <a:t>l</a:t>
            </a:r>
            <a:r>
              <a:rPr lang="en-US" sz="2400" dirty="0" smtClean="0">
                <a:latin typeface="Calibri" pitchFamily="34" charset="0"/>
                <a:cs typeface="Calibri" pitchFamily="34" charset="0"/>
              </a:rPr>
              <a:t> is placed against a wall covered in ice.  What is the minimum coefficient of friction between the ladder and the ground needed to keep the ladder from sliding down?</a:t>
            </a:r>
          </a:p>
        </p:txBody>
      </p:sp>
      <p:cxnSp>
        <p:nvCxnSpPr>
          <p:cNvPr id="9" name="Straight Connector 8"/>
          <p:cNvCxnSpPr/>
          <p:nvPr/>
        </p:nvCxnSpPr>
        <p:spPr>
          <a:xfrm>
            <a:off x="8778240" y="2294561"/>
            <a:ext cx="0" cy="3429000"/>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086600" y="5723561"/>
            <a:ext cx="1691640" cy="0"/>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bwMode="auto">
          <a:xfrm rot="17535914">
            <a:off x="6361449" y="4070303"/>
            <a:ext cx="3474720" cy="45720"/>
          </a:xfrm>
          <a:prstGeom prst="rect">
            <a:avLst/>
          </a:prstGeom>
          <a:noFill/>
          <a:ln w="28575" cap="flat" cmpd="sng" algn="ctr">
            <a:solidFill>
              <a:schemeClr val="tx1"/>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cxnSp>
        <p:nvCxnSpPr>
          <p:cNvPr id="12" name="Straight Arrow Connector 11"/>
          <p:cNvCxnSpPr/>
          <p:nvPr/>
        </p:nvCxnSpPr>
        <p:spPr>
          <a:xfrm>
            <a:off x="8077653" y="4130221"/>
            <a:ext cx="21156" cy="104470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7419376" y="4617687"/>
            <a:ext cx="21156" cy="104470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7391853" y="5723561"/>
            <a:ext cx="685800" cy="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8098809" y="2476016"/>
            <a:ext cx="685800" cy="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6" name="Object 15"/>
          <p:cNvGraphicFramePr>
            <a:graphicFrameLocks noChangeAspect="1"/>
          </p:cNvGraphicFramePr>
          <p:nvPr>
            <p:extLst>
              <p:ext uri="{D42A27DB-BD31-4B8C-83A1-F6EECF244321}">
                <p14:modId xmlns:p14="http://schemas.microsoft.com/office/powerpoint/2010/main" val="1816185259"/>
              </p:ext>
            </p:extLst>
          </p:nvPr>
        </p:nvGraphicFramePr>
        <p:xfrm>
          <a:off x="7641609" y="2222016"/>
          <a:ext cx="457200" cy="508000"/>
        </p:xfrm>
        <a:graphic>
          <a:graphicData uri="http://schemas.openxmlformats.org/presentationml/2006/ole">
            <mc:AlternateContent xmlns:mc="http://schemas.openxmlformats.org/markup-compatibility/2006">
              <mc:Choice xmlns:v="urn:schemas-microsoft-com:vml" Requires="v">
                <p:oleObj spid="_x0000_s360981" name="Equation" r:id="rId3" imgW="228600" imgH="253800" progId="Equation.DSMT4">
                  <p:embed/>
                </p:oleObj>
              </mc:Choice>
              <mc:Fallback>
                <p:oleObj name="Equation" r:id="rId3" imgW="228600" imgH="253800" progId="Equation.DSMT4">
                  <p:embed/>
                  <p:pic>
                    <p:nvPicPr>
                      <p:cNvPr id="0" name=""/>
                      <p:cNvPicPr>
                        <a:picLocks noChangeAspect="1" noChangeArrowheads="1"/>
                      </p:cNvPicPr>
                      <p:nvPr/>
                    </p:nvPicPr>
                    <p:blipFill>
                      <a:blip r:embed="rId4"/>
                      <a:srcRect/>
                      <a:stretch>
                        <a:fillRect/>
                      </a:stretch>
                    </p:blipFill>
                    <p:spPr bwMode="auto">
                      <a:xfrm>
                        <a:off x="7641609" y="2222016"/>
                        <a:ext cx="457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40632070"/>
              </p:ext>
            </p:extLst>
          </p:nvPr>
        </p:nvGraphicFramePr>
        <p:xfrm>
          <a:off x="6931025" y="4824401"/>
          <a:ext cx="457200" cy="533400"/>
        </p:xfrm>
        <a:graphic>
          <a:graphicData uri="http://schemas.openxmlformats.org/presentationml/2006/ole">
            <mc:AlternateContent xmlns:mc="http://schemas.openxmlformats.org/markup-compatibility/2006">
              <mc:Choice xmlns:v="urn:schemas-microsoft-com:vml" Requires="v">
                <p:oleObj spid="_x0000_s360982" name="Equation" r:id="rId5" imgW="228600" imgH="266400" progId="Equation.DSMT4">
                  <p:embed/>
                </p:oleObj>
              </mc:Choice>
              <mc:Fallback>
                <p:oleObj name="Equation" r:id="rId5" imgW="228600" imgH="266400" progId="Equation.DSMT4">
                  <p:embed/>
                  <p:pic>
                    <p:nvPicPr>
                      <p:cNvPr id="0" name=""/>
                      <p:cNvPicPr>
                        <a:picLocks noChangeAspect="1" noChangeArrowheads="1"/>
                      </p:cNvPicPr>
                      <p:nvPr/>
                    </p:nvPicPr>
                    <p:blipFill>
                      <a:blip r:embed="rId6"/>
                      <a:srcRect/>
                      <a:stretch>
                        <a:fillRect/>
                      </a:stretch>
                    </p:blipFill>
                    <p:spPr bwMode="auto">
                      <a:xfrm>
                        <a:off x="6931025" y="4824401"/>
                        <a:ext cx="45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81623043"/>
              </p:ext>
            </p:extLst>
          </p:nvPr>
        </p:nvGraphicFramePr>
        <p:xfrm>
          <a:off x="8107363" y="4449763"/>
          <a:ext cx="482600" cy="406400"/>
        </p:xfrm>
        <a:graphic>
          <a:graphicData uri="http://schemas.openxmlformats.org/presentationml/2006/ole">
            <mc:AlternateContent xmlns:mc="http://schemas.openxmlformats.org/markup-compatibility/2006">
              <mc:Choice xmlns:v="urn:schemas-microsoft-com:vml" Requires="v">
                <p:oleObj spid="_x0000_s360983" name="Equation" r:id="rId7" imgW="241200" imgH="203040" progId="Equation.DSMT4">
                  <p:embed/>
                </p:oleObj>
              </mc:Choice>
              <mc:Fallback>
                <p:oleObj name="Equation" r:id="rId7" imgW="241200" imgH="203040" progId="Equation.DSMT4">
                  <p:embed/>
                  <p:pic>
                    <p:nvPicPr>
                      <p:cNvPr id="0" name=""/>
                      <p:cNvPicPr>
                        <a:picLocks noChangeAspect="1" noChangeArrowheads="1"/>
                      </p:cNvPicPr>
                      <p:nvPr/>
                    </p:nvPicPr>
                    <p:blipFill>
                      <a:blip r:embed="rId8"/>
                      <a:srcRect/>
                      <a:stretch>
                        <a:fillRect/>
                      </a:stretch>
                    </p:blipFill>
                    <p:spPr bwMode="auto">
                      <a:xfrm>
                        <a:off x="8107363" y="4449763"/>
                        <a:ext cx="4826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6002942"/>
              </p:ext>
            </p:extLst>
          </p:nvPr>
        </p:nvGraphicFramePr>
        <p:xfrm>
          <a:off x="7683500" y="5768646"/>
          <a:ext cx="381000" cy="533400"/>
        </p:xfrm>
        <a:graphic>
          <a:graphicData uri="http://schemas.openxmlformats.org/presentationml/2006/ole">
            <mc:AlternateContent xmlns:mc="http://schemas.openxmlformats.org/markup-compatibility/2006">
              <mc:Choice xmlns:v="urn:schemas-microsoft-com:vml" Requires="v">
                <p:oleObj spid="_x0000_s360984" name="Equation" r:id="rId9" imgW="190440" imgH="266400" progId="Equation.DSMT4">
                  <p:embed/>
                </p:oleObj>
              </mc:Choice>
              <mc:Fallback>
                <p:oleObj name="Equation" r:id="rId9" imgW="190440" imgH="266400" progId="Equation.DSMT4">
                  <p:embed/>
                  <p:pic>
                    <p:nvPicPr>
                      <p:cNvPr id="0" name=""/>
                      <p:cNvPicPr>
                        <a:picLocks noChangeAspect="1" noChangeArrowheads="1"/>
                      </p:cNvPicPr>
                      <p:nvPr/>
                    </p:nvPicPr>
                    <p:blipFill>
                      <a:blip r:embed="rId10"/>
                      <a:srcRect/>
                      <a:stretch>
                        <a:fillRect/>
                      </a:stretch>
                    </p:blipFill>
                    <p:spPr bwMode="auto">
                      <a:xfrm>
                        <a:off x="7683500" y="5768646"/>
                        <a:ext cx="381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4004917314"/>
              </p:ext>
            </p:extLst>
          </p:nvPr>
        </p:nvGraphicFramePr>
        <p:xfrm>
          <a:off x="8416440" y="3270161"/>
          <a:ext cx="361800" cy="304560"/>
        </p:xfrm>
        <a:graphic>
          <a:graphicData uri="http://schemas.openxmlformats.org/presentationml/2006/ole">
            <mc:AlternateContent xmlns:mc="http://schemas.openxmlformats.org/markup-compatibility/2006">
              <mc:Choice xmlns:v="urn:schemas-microsoft-com:vml" Requires="v">
                <p:oleObj spid="_x0000_s360985" name="Equation" r:id="rId11" imgW="241200" imgH="203040" progId="Equation.DSMT4">
                  <p:embed/>
                </p:oleObj>
              </mc:Choice>
              <mc:Fallback>
                <p:oleObj name="Equation" r:id="rId11" imgW="241200" imgH="203040" progId="Equation.DSMT4">
                  <p:embed/>
                  <p:pic>
                    <p:nvPicPr>
                      <p:cNvPr id="0" name=""/>
                      <p:cNvPicPr>
                        <a:picLocks noChangeAspect="1" noChangeArrowheads="1"/>
                      </p:cNvPicPr>
                      <p:nvPr/>
                    </p:nvPicPr>
                    <p:blipFill>
                      <a:blip r:embed="rId12"/>
                      <a:srcRect/>
                      <a:stretch>
                        <a:fillRect/>
                      </a:stretch>
                    </p:blipFill>
                    <p:spPr bwMode="auto">
                      <a:xfrm>
                        <a:off x="8416440" y="3270161"/>
                        <a:ext cx="361800" cy="30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4206326089"/>
              </p:ext>
            </p:extLst>
          </p:nvPr>
        </p:nvGraphicFramePr>
        <p:xfrm>
          <a:off x="8260809" y="2523161"/>
          <a:ext cx="361800" cy="304560"/>
        </p:xfrm>
        <a:graphic>
          <a:graphicData uri="http://schemas.openxmlformats.org/presentationml/2006/ole">
            <mc:AlternateContent xmlns:mc="http://schemas.openxmlformats.org/markup-compatibility/2006">
              <mc:Choice xmlns:v="urn:schemas-microsoft-com:vml" Requires="v">
                <p:oleObj spid="_x0000_s360986" name="Equation" r:id="rId13" imgW="241200" imgH="203040" progId="Equation.DSMT4">
                  <p:embed/>
                </p:oleObj>
              </mc:Choice>
              <mc:Fallback>
                <p:oleObj name="Equation" r:id="rId13" imgW="241200" imgH="203040" progId="Equation.DSMT4">
                  <p:embed/>
                  <p:pic>
                    <p:nvPicPr>
                      <p:cNvPr id="0" name=""/>
                      <p:cNvPicPr>
                        <a:picLocks noChangeAspect="1" noChangeArrowheads="1"/>
                      </p:cNvPicPr>
                      <p:nvPr/>
                    </p:nvPicPr>
                    <p:blipFill>
                      <a:blip r:embed="rId14"/>
                      <a:srcRect/>
                      <a:stretch>
                        <a:fillRect/>
                      </a:stretch>
                    </p:blipFill>
                    <p:spPr bwMode="auto">
                      <a:xfrm>
                        <a:off x="8260809" y="2523161"/>
                        <a:ext cx="361800" cy="30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2" name="Straight Connector 21"/>
          <p:cNvCxnSpPr/>
          <p:nvPr/>
        </p:nvCxnSpPr>
        <p:spPr>
          <a:xfrm>
            <a:off x="6307137" y="2568881"/>
            <a:ext cx="0" cy="777240"/>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307137" y="3346121"/>
            <a:ext cx="731520" cy="0"/>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3097155651"/>
              </p:ext>
            </p:extLst>
          </p:nvPr>
        </p:nvGraphicFramePr>
        <p:xfrm>
          <a:off x="7124700" y="3241346"/>
          <a:ext cx="190500" cy="209550"/>
        </p:xfrm>
        <a:graphic>
          <a:graphicData uri="http://schemas.openxmlformats.org/presentationml/2006/ole">
            <mc:AlternateContent xmlns:mc="http://schemas.openxmlformats.org/markup-compatibility/2006">
              <mc:Choice xmlns:v="urn:schemas-microsoft-com:vml" Requires="v">
                <p:oleObj spid="_x0000_s360987" name="Equation" r:id="rId15" imgW="126720" imgH="139680" progId="Equation.DSMT4">
                  <p:embed/>
                </p:oleObj>
              </mc:Choice>
              <mc:Fallback>
                <p:oleObj name="Equation" r:id="rId15" imgW="126720" imgH="139680" progId="Equation.DSMT4">
                  <p:embed/>
                  <p:pic>
                    <p:nvPicPr>
                      <p:cNvPr id="0" name=""/>
                      <p:cNvPicPr>
                        <a:picLocks noChangeAspect="1" noChangeArrowheads="1"/>
                      </p:cNvPicPr>
                      <p:nvPr/>
                    </p:nvPicPr>
                    <p:blipFill>
                      <a:blip r:embed="rId16"/>
                      <a:srcRect/>
                      <a:stretch>
                        <a:fillRect/>
                      </a:stretch>
                    </p:blipFill>
                    <p:spPr bwMode="auto">
                      <a:xfrm>
                        <a:off x="7124700" y="3241346"/>
                        <a:ext cx="1905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272325256"/>
              </p:ext>
            </p:extLst>
          </p:nvPr>
        </p:nvGraphicFramePr>
        <p:xfrm>
          <a:off x="6297612" y="2301546"/>
          <a:ext cx="209550" cy="247650"/>
        </p:xfrm>
        <a:graphic>
          <a:graphicData uri="http://schemas.openxmlformats.org/presentationml/2006/ole">
            <mc:AlternateContent xmlns:mc="http://schemas.openxmlformats.org/markup-compatibility/2006">
              <mc:Choice xmlns:v="urn:schemas-microsoft-com:vml" Requires="v">
                <p:oleObj spid="_x0000_s360988" name="Equation" r:id="rId17" imgW="139680" imgH="164880" progId="Equation.DSMT4">
                  <p:embed/>
                </p:oleObj>
              </mc:Choice>
              <mc:Fallback>
                <p:oleObj name="Equation" r:id="rId17" imgW="139680" imgH="164880" progId="Equation.DSMT4">
                  <p:embed/>
                  <p:pic>
                    <p:nvPicPr>
                      <p:cNvPr id="0" name=""/>
                      <p:cNvPicPr>
                        <a:picLocks noChangeAspect="1" noChangeArrowheads="1"/>
                      </p:cNvPicPr>
                      <p:nvPr/>
                    </p:nvPicPr>
                    <p:blipFill>
                      <a:blip r:embed="rId18"/>
                      <a:srcRect/>
                      <a:stretch>
                        <a:fillRect/>
                      </a:stretch>
                    </p:blipFill>
                    <p:spPr bwMode="auto">
                      <a:xfrm>
                        <a:off x="6297612" y="2301546"/>
                        <a:ext cx="2095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2992107835"/>
              </p:ext>
            </p:extLst>
          </p:nvPr>
        </p:nvGraphicFramePr>
        <p:xfrm>
          <a:off x="320040" y="2788887"/>
          <a:ext cx="6146800" cy="3657600"/>
        </p:xfrm>
        <a:graphic>
          <a:graphicData uri="http://schemas.openxmlformats.org/presentationml/2006/ole">
            <mc:AlternateContent xmlns:mc="http://schemas.openxmlformats.org/markup-compatibility/2006">
              <mc:Choice xmlns:v="urn:schemas-microsoft-com:vml" Requires="v">
                <p:oleObj spid="_x0000_s360989" name="Equation" r:id="rId19" imgW="3073320" imgH="1828800" progId="Equation.DSMT4">
                  <p:embed/>
                </p:oleObj>
              </mc:Choice>
              <mc:Fallback>
                <p:oleObj name="Equation" r:id="rId19" imgW="3073320" imgH="1828800" progId="Equation.DSMT4">
                  <p:embed/>
                  <p:pic>
                    <p:nvPicPr>
                      <p:cNvPr id="0" name=""/>
                      <p:cNvPicPr>
                        <a:picLocks noChangeAspect="1" noChangeArrowheads="1"/>
                      </p:cNvPicPr>
                      <p:nvPr/>
                    </p:nvPicPr>
                    <p:blipFill>
                      <a:blip r:embed="rId20"/>
                      <a:srcRect/>
                      <a:stretch>
                        <a:fillRect/>
                      </a:stretch>
                    </p:blipFill>
                    <p:spPr bwMode="auto">
                      <a:xfrm>
                        <a:off x="320040" y="2788887"/>
                        <a:ext cx="6146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TextBox 26"/>
          <p:cNvSpPr txBox="1"/>
          <p:nvPr/>
        </p:nvSpPr>
        <p:spPr>
          <a:xfrm>
            <a:off x="6400800" y="3521336"/>
            <a:ext cx="819785" cy="608885"/>
          </a:xfrm>
          <a:prstGeom prst="rect">
            <a:avLst/>
          </a:prstGeom>
          <a:noFill/>
        </p:spPr>
        <p:txBody>
          <a:bodyPr wrap="square" rtlCol="0">
            <a:spAutoFit/>
          </a:bodyPr>
          <a:lstStyle/>
          <a:p>
            <a:pPr>
              <a:lnSpc>
                <a:spcPts val="2000"/>
              </a:lnSpc>
              <a:spcAft>
                <a:spcPts val="0"/>
              </a:spcAft>
            </a:pPr>
            <a:r>
              <a:rPr lang="en-US" sz="2000" dirty="0" smtClean="0">
                <a:latin typeface="Calibri" pitchFamily="34" charset="0"/>
                <a:cs typeface="Calibri" pitchFamily="34" charset="0"/>
              </a:rPr>
              <a:t>pivot </a:t>
            </a:r>
          </a:p>
          <a:p>
            <a:pPr>
              <a:lnSpc>
                <a:spcPts val="2000"/>
              </a:lnSpc>
              <a:spcAft>
                <a:spcPts val="0"/>
              </a:spcAft>
            </a:pPr>
            <a:r>
              <a:rPr lang="en-US" sz="2000" dirty="0" smtClean="0">
                <a:latin typeface="Calibri" pitchFamily="34" charset="0"/>
                <a:cs typeface="Calibri" pitchFamily="34" charset="0"/>
              </a:rPr>
              <a:t>point</a:t>
            </a:r>
          </a:p>
        </p:txBody>
      </p:sp>
      <p:cxnSp>
        <p:nvCxnSpPr>
          <p:cNvPr id="28" name="Straight Arrow Connector 27"/>
          <p:cNvCxnSpPr/>
          <p:nvPr/>
        </p:nvCxnSpPr>
        <p:spPr>
          <a:xfrm>
            <a:off x="7391853" y="3825778"/>
            <a:ext cx="586287" cy="267385"/>
          </a:xfrm>
          <a:prstGeom prst="straightConnector1">
            <a:avLst/>
          </a:prstGeom>
          <a:ln w="38100">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0" name="Object 29"/>
          <p:cNvGraphicFramePr>
            <a:graphicFrameLocks noChangeAspect="1"/>
          </p:cNvGraphicFramePr>
          <p:nvPr>
            <p:extLst>
              <p:ext uri="{D42A27DB-BD31-4B8C-83A1-F6EECF244321}">
                <p14:modId xmlns:p14="http://schemas.microsoft.com/office/powerpoint/2010/main" val="3565306077"/>
              </p:ext>
            </p:extLst>
          </p:nvPr>
        </p:nvGraphicFramePr>
        <p:xfrm>
          <a:off x="7410565" y="4770342"/>
          <a:ext cx="361800" cy="304560"/>
        </p:xfrm>
        <a:graphic>
          <a:graphicData uri="http://schemas.openxmlformats.org/presentationml/2006/ole">
            <mc:AlternateContent xmlns:mc="http://schemas.openxmlformats.org/markup-compatibility/2006">
              <mc:Choice xmlns:v="urn:schemas-microsoft-com:vml" Requires="v">
                <p:oleObj spid="_x0000_s360990" name="Equation" r:id="rId21" imgW="241200" imgH="203040" progId="Equation.DSMT4">
                  <p:embed/>
                </p:oleObj>
              </mc:Choice>
              <mc:Fallback>
                <p:oleObj name="Equation" r:id="rId21" imgW="241200" imgH="203040" progId="Equation.DSMT4">
                  <p:embed/>
                  <p:pic>
                    <p:nvPicPr>
                      <p:cNvPr id="0" name=""/>
                      <p:cNvPicPr>
                        <a:picLocks noChangeAspect="1" noChangeArrowheads="1"/>
                      </p:cNvPicPr>
                      <p:nvPr/>
                    </p:nvPicPr>
                    <p:blipFill>
                      <a:blip r:embed="rId12"/>
                      <a:srcRect/>
                      <a:stretch>
                        <a:fillRect/>
                      </a:stretch>
                    </p:blipFill>
                    <p:spPr bwMode="auto">
                      <a:xfrm>
                        <a:off x="7410565" y="4770342"/>
                        <a:ext cx="361800" cy="30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3714510183"/>
              </p:ext>
            </p:extLst>
          </p:nvPr>
        </p:nvGraphicFramePr>
        <p:xfrm>
          <a:off x="7589487" y="5318976"/>
          <a:ext cx="361800" cy="304560"/>
        </p:xfrm>
        <a:graphic>
          <a:graphicData uri="http://schemas.openxmlformats.org/presentationml/2006/ole">
            <mc:AlternateContent xmlns:mc="http://schemas.openxmlformats.org/markup-compatibility/2006">
              <mc:Choice xmlns:v="urn:schemas-microsoft-com:vml" Requires="v">
                <p:oleObj spid="_x0000_s360991" name="Equation" r:id="rId22" imgW="241200" imgH="203040" progId="Equation.DSMT4">
                  <p:embed/>
                </p:oleObj>
              </mc:Choice>
              <mc:Fallback>
                <p:oleObj name="Equation" r:id="rId22" imgW="241200" imgH="203040" progId="Equation.DSMT4">
                  <p:embed/>
                  <p:pic>
                    <p:nvPicPr>
                      <p:cNvPr id="0" name=""/>
                      <p:cNvPicPr>
                        <a:picLocks noChangeAspect="1" noChangeArrowheads="1"/>
                      </p:cNvPicPr>
                      <p:nvPr/>
                    </p:nvPicPr>
                    <p:blipFill>
                      <a:blip r:embed="rId14"/>
                      <a:srcRect/>
                      <a:stretch>
                        <a:fillRect/>
                      </a:stretch>
                    </p:blipFill>
                    <p:spPr bwMode="auto">
                      <a:xfrm>
                        <a:off x="7589487" y="5318976"/>
                        <a:ext cx="361800" cy="30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643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Lever</a:t>
            </a:r>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19</a:t>
            </a:fld>
            <a:endParaRPr lang="en-US"/>
          </a:p>
        </p:txBody>
      </p:sp>
      <p:sp>
        <p:nvSpPr>
          <p:cNvPr id="6" name="TextBox 5"/>
          <p:cNvSpPr txBox="1"/>
          <p:nvPr/>
        </p:nvSpPr>
        <p:spPr>
          <a:xfrm>
            <a:off x="1325880" y="822924"/>
            <a:ext cx="6675120" cy="907941"/>
          </a:xfrm>
          <a:prstGeom prst="rect">
            <a:avLst/>
          </a:prstGeom>
          <a:solidFill>
            <a:schemeClr val="accent6">
              <a:lumMod val="20000"/>
              <a:lumOff val="80000"/>
            </a:schemeClr>
          </a:solidFill>
        </p:spPr>
        <p:txBody>
          <a:bodyPr wrap="square" rtlCol="0">
            <a:spAutoFit/>
          </a:bodyPr>
          <a:lstStyle/>
          <a:p>
            <a:pPr>
              <a:spcAft>
                <a:spcPts val="600"/>
              </a:spcAft>
            </a:pPr>
            <a:r>
              <a:rPr lang="en-US" sz="2400" dirty="0" smtClean="0">
                <a:latin typeface="Calibri" pitchFamily="34" charset="0"/>
                <a:cs typeface="Calibri" pitchFamily="34" charset="0"/>
              </a:rPr>
              <a:t>“Give me a place to stand and I will move the earth.”</a:t>
            </a:r>
          </a:p>
          <a:p>
            <a:pPr algn="r">
              <a:spcAft>
                <a:spcPts val="600"/>
              </a:spcAft>
            </a:pPr>
            <a:r>
              <a:rPr lang="en-US" sz="2400" dirty="0" smtClean="0">
                <a:latin typeface="Calibri" pitchFamily="34" charset="0"/>
                <a:cs typeface="Calibri" pitchFamily="34" charset="0"/>
              </a:rPr>
              <a:t>Archimedes</a:t>
            </a:r>
          </a:p>
        </p:txBody>
      </p:sp>
      <p:cxnSp>
        <p:nvCxnSpPr>
          <p:cNvPr id="7" name="Straight Connector 6"/>
          <p:cNvCxnSpPr/>
          <p:nvPr/>
        </p:nvCxnSpPr>
        <p:spPr>
          <a:xfrm flipV="1">
            <a:off x="5669280" y="2331684"/>
            <a:ext cx="3108960" cy="914400"/>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bwMode="auto">
          <a:xfrm>
            <a:off x="5349240" y="2574199"/>
            <a:ext cx="640080" cy="640080"/>
          </a:xfrm>
          <a:prstGeom prst="ellipse">
            <a:avLst/>
          </a:prstGeom>
          <a:gradFill flip="none" rotWithShape="1">
            <a:gsLst>
              <a:gs pos="0">
                <a:schemeClr val="accent1">
                  <a:shade val="30000"/>
                  <a:satMod val="115000"/>
                </a:schemeClr>
              </a:gs>
              <a:gs pos="47000">
                <a:schemeClr val="tx1"/>
              </a:gs>
              <a:gs pos="100000">
                <a:schemeClr val="accent1">
                  <a:shade val="100000"/>
                  <a:satMod val="115000"/>
                </a:schemeClr>
              </a:gs>
            </a:gsLst>
            <a:path path="circle">
              <a:fillToRect l="100000" t="100000"/>
            </a:path>
            <a:tileRect r="-100000" b="-100000"/>
          </a:gradFill>
          <a:ln w="38100" cap="flat" cmpd="sng" algn="ctr">
            <a:no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sp>
        <p:nvSpPr>
          <p:cNvPr id="9" name="Isosceles Triangle 8"/>
          <p:cNvSpPr/>
          <p:nvPr/>
        </p:nvSpPr>
        <p:spPr bwMode="auto">
          <a:xfrm>
            <a:off x="6400800" y="3017484"/>
            <a:ext cx="274320" cy="685800"/>
          </a:xfrm>
          <a:prstGeom prst="triangle">
            <a:avLst/>
          </a:prstGeom>
          <a:solidFill>
            <a:srgbClr val="C00000"/>
          </a:solidFill>
          <a:ln w="38100" cap="flat" cmpd="sng" algn="ctr">
            <a:solidFill>
              <a:srgbClr val="C00000"/>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cxnSp>
        <p:nvCxnSpPr>
          <p:cNvPr id="10" name="Straight Arrow Connector 9"/>
          <p:cNvCxnSpPr/>
          <p:nvPr/>
        </p:nvCxnSpPr>
        <p:spPr>
          <a:xfrm>
            <a:off x="5669280" y="2894239"/>
            <a:ext cx="0" cy="809045"/>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8778240" y="2333009"/>
            <a:ext cx="0" cy="455875"/>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2" name="Object 11"/>
          <p:cNvGraphicFramePr>
            <a:graphicFrameLocks noChangeAspect="1"/>
          </p:cNvGraphicFramePr>
          <p:nvPr>
            <p:extLst>
              <p:ext uri="{D42A27DB-BD31-4B8C-83A1-F6EECF244321}">
                <p14:modId xmlns:p14="http://schemas.microsoft.com/office/powerpoint/2010/main" val="3780978130"/>
              </p:ext>
            </p:extLst>
          </p:nvPr>
        </p:nvGraphicFramePr>
        <p:xfrm>
          <a:off x="4746625" y="3214688"/>
          <a:ext cx="482600" cy="406400"/>
        </p:xfrm>
        <a:graphic>
          <a:graphicData uri="http://schemas.openxmlformats.org/presentationml/2006/ole">
            <mc:AlternateContent xmlns:mc="http://schemas.openxmlformats.org/markup-compatibility/2006">
              <mc:Choice xmlns:v="urn:schemas-microsoft-com:vml" Requires="v">
                <p:oleObj spid="_x0000_s361793" name="Equation" r:id="rId3" imgW="241200" imgH="203040" progId="Equation.DSMT4">
                  <p:embed/>
                </p:oleObj>
              </mc:Choice>
              <mc:Fallback>
                <p:oleObj name="Equation" r:id="rId3" imgW="241200" imgH="203040" progId="Equation.DSMT4">
                  <p:embed/>
                  <p:pic>
                    <p:nvPicPr>
                      <p:cNvPr id="0" name=""/>
                      <p:cNvPicPr>
                        <a:picLocks noChangeAspect="1" noChangeArrowheads="1"/>
                      </p:cNvPicPr>
                      <p:nvPr/>
                    </p:nvPicPr>
                    <p:blipFill>
                      <a:blip r:embed="rId4"/>
                      <a:srcRect/>
                      <a:stretch>
                        <a:fillRect/>
                      </a:stretch>
                    </p:blipFill>
                    <p:spPr bwMode="auto">
                      <a:xfrm>
                        <a:off x="4746625" y="3214688"/>
                        <a:ext cx="4826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3" name="Straight Arrow Connector 12"/>
          <p:cNvCxnSpPr>
            <a:stCxn id="9" idx="0"/>
          </p:cNvCxnSpPr>
          <p:nvPr/>
        </p:nvCxnSpPr>
        <p:spPr>
          <a:xfrm flipV="1">
            <a:off x="6537960" y="2333009"/>
            <a:ext cx="0" cy="684475"/>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4" name="Object 13"/>
          <p:cNvGraphicFramePr>
            <a:graphicFrameLocks noChangeAspect="1"/>
          </p:cNvGraphicFramePr>
          <p:nvPr>
            <p:extLst>
              <p:ext uri="{D42A27DB-BD31-4B8C-83A1-F6EECF244321}">
                <p14:modId xmlns:p14="http://schemas.microsoft.com/office/powerpoint/2010/main" val="701631317"/>
              </p:ext>
            </p:extLst>
          </p:nvPr>
        </p:nvGraphicFramePr>
        <p:xfrm>
          <a:off x="8638540" y="2818811"/>
          <a:ext cx="279400" cy="406400"/>
        </p:xfrm>
        <a:graphic>
          <a:graphicData uri="http://schemas.openxmlformats.org/presentationml/2006/ole">
            <mc:AlternateContent xmlns:mc="http://schemas.openxmlformats.org/markup-compatibility/2006">
              <mc:Choice xmlns:v="urn:schemas-microsoft-com:vml" Requires="v">
                <p:oleObj spid="_x0000_s361794" name="Equation" r:id="rId5" imgW="139680" imgH="203040" progId="Equation.DSMT4">
                  <p:embed/>
                </p:oleObj>
              </mc:Choice>
              <mc:Fallback>
                <p:oleObj name="Equation" r:id="rId5" imgW="139680" imgH="203040" progId="Equation.DSMT4">
                  <p:embed/>
                  <p:pic>
                    <p:nvPicPr>
                      <p:cNvPr id="0" name=""/>
                      <p:cNvPicPr>
                        <a:picLocks noChangeAspect="1" noChangeArrowheads="1"/>
                      </p:cNvPicPr>
                      <p:nvPr/>
                    </p:nvPicPr>
                    <p:blipFill>
                      <a:blip r:embed="rId6"/>
                      <a:srcRect/>
                      <a:stretch>
                        <a:fillRect/>
                      </a:stretch>
                    </p:blipFill>
                    <p:spPr bwMode="auto">
                      <a:xfrm>
                        <a:off x="8638540" y="2818811"/>
                        <a:ext cx="279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64470313"/>
              </p:ext>
            </p:extLst>
          </p:nvPr>
        </p:nvGraphicFramePr>
        <p:xfrm>
          <a:off x="6627813" y="2205038"/>
          <a:ext cx="406400" cy="508000"/>
        </p:xfrm>
        <a:graphic>
          <a:graphicData uri="http://schemas.openxmlformats.org/presentationml/2006/ole">
            <mc:AlternateContent xmlns:mc="http://schemas.openxmlformats.org/markup-compatibility/2006">
              <mc:Choice xmlns:v="urn:schemas-microsoft-com:vml" Requires="v">
                <p:oleObj spid="_x0000_s361795" name="Equation" r:id="rId7" imgW="203040" imgH="253800" progId="Equation.DSMT4">
                  <p:embed/>
                </p:oleObj>
              </mc:Choice>
              <mc:Fallback>
                <p:oleObj name="Equation" r:id="rId7" imgW="203040" imgH="253800" progId="Equation.DSMT4">
                  <p:embed/>
                  <p:pic>
                    <p:nvPicPr>
                      <p:cNvPr id="0" name=""/>
                      <p:cNvPicPr>
                        <a:picLocks noChangeAspect="1" noChangeArrowheads="1"/>
                      </p:cNvPicPr>
                      <p:nvPr/>
                    </p:nvPicPr>
                    <p:blipFill>
                      <a:blip r:embed="rId8"/>
                      <a:srcRect/>
                      <a:stretch>
                        <a:fillRect/>
                      </a:stretch>
                    </p:blipFill>
                    <p:spPr bwMode="auto">
                      <a:xfrm>
                        <a:off x="6627813" y="2205038"/>
                        <a:ext cx="406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059757824"/>
              </p:ext>
            </p:extLst>
          </p:nvPr>
        </p:nvGraphicFramePr>
        <p:xfrm>
          <a:off x="7361238" y="2769517"/>
          <a:ext cx="330200" cy="457200"/>
        </p:xfrm>
        <a:graphic>
          <a:graphicData uri="http://schemas.openxmlformats.org/presentationml/2006/ole">
            <mc:AlternateContent xmlns:mc="http://schemas.openxmlformats.org/markup-compatibility/2006">
              <mc:Choice xmlns:v="urn:schemas-microsoft-com:vml" Requires="v">
                <p:oleObj spid="_x0000_s361796" name="Equation" r:id="rId9" imgW="164880" imgH="228600" progId="Equation.DSMT4">
                  <p:embed/>
                </p:oleObj>
              </mc:Choice>
              <mc:Fallback>
                <p:oleObj name="Equation" r:id="rId9" imgW="164880" imgH="228600" progId="Equation.DSMT4">
                  <p:embed/>
                  <p:pic>
                    <p:nvPicPr>
                      <p:cNvPr id="0" name=""/>
                      <p:cNvPicPr>
                        <a:picLocks noChangeAspect="1" noChangeArrowheads="1"/>
                      </p:cNvPicPr>
                      <p:nvPr/>
                    </p:nvPicPr>
                    <p:blipFill>
                      <a:blip r:embed="rId10"/>
                      <a:srcRect/>
                      <a:stretch>
                        <a:fillRect/>
                      </a:stretch>
                    </p:blipFill>
                    <p:spPr bwMode="auto">
                      <a:xfrm>
                        <a:off x="7361238" y="2769517"/>
                        <a:ext cx="33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4178733652"/>
              </p:ext>
            </p:extLst>
          </p:nvPr>
        </p:nvGraphicFramePr>
        <p:xfrm>
          <a:off x="5984875" y="3069554"/>
          <a:ext cx="304800" cy="457200"/>
        </p:xfrm>
        <a:graphic>
          <a:graphicData uri="http://schemas.openxmlformats.org/presentationml/2006/ole">
            <mc:AlternateContent xmlns:mc="http://schemas.openxmlformats.org/markup-compatibility/2006">
              <mc:Choice xmlns:v="urn:schemas-microsoft-com:vml" Requires="v">
                <p:oleObj spid="_x0000_s361797" name="Equation" r:id="rId11" imgW="152280" imgH="228600" progId="Equation.DSMT4">
                  <p:embed/>
                </p:oleObj>
              </mc:Choice>
              <mc:Fallback>
                <p:oleObj name="Equation" r:id="rId11" imgW="152280" imgH="228600" progId="Equation.DSMT4">
                  <p:embed/>
                  <p:pic>
                    <p:nvPicPr>
                      <p:cNvPr id="0" name=""/>
                      <p:cNvPicPr>
                        <a:picLocks noChangeAspect="1" noChangeArrowheads="1"/>
                      </p:cNvPicPr>
                      <p:nvPr/>
                    </p:nvPicPr>
                    <p:blipFill>
                      <a:blip r:embed="rId12"/>
                      <a:srcRect/>
                      <a:stretch>
                        <a:fillRect/>
                      </a:stretch>
                    </p:blipFill>
                    <p:spPr bwMode="auto">
                      <a:xfrm>
                        <a:off x="5984875" y="3069554"/>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TextBox 17"/>
          <p:cNvSpPr txBox="1"/>
          <p:nvPr/>
        </p:nvSpPr>
        <p:spPr>
          <a:xfrm>
            <a:off x="320040" y="2103084"/>
            <a:ext cx="3886200" cy="830997"/>
          </a:xfrm>
          <a:prstGeom prst="rect">
            <a:avLst/>
          </a:prstGeom>
          <a:noFill/>
        </p:spPr>
        <p:txBody>
          <a:bodyPr wrap="square" rtlCol="0">
            <a:spAutoFit/>
          </a:bodyPr>
          <a:lstStyle/>
          <a:p>
            <a:pPr>
              <a:spcAft>
                <a:spcPts val="600"/>
              </a:spcAft>
            </a:pPr>
            <a:r>
              <a:rPr lang="en-US" sz="2400" dirty="0" smtClean="0">
                <a:latin typeface="Calibri" pitchFamily="34" charset="0"/>
                <a:cs typeface="Calibri" pitchFamily="34" charset="0"/>
              </a:rPr>
              <a:t>We have a case of static, or perhaps dynamic equilibrium:</a:t>
            </a:r>
          </a:p>
        </p:txBody>
      </p:sp>
      <p:graphicFrame>
        <p:nvGraphicFramePr>
          <p:cNvPr id="19" name="Object 18"/>
          <p:cNvGraphicFramePr>
            <a:graphicFrameLocks noChangeAspect="1"/>
          </p:cNvGraphicFramePr>
          <p:nvPr>
            <p:extLst>
              <p:ext uri="{D42A27DB-BD31-4B8C-83A1-F6EECF244321}">
                <p14:modId xmlns:p14="http://schemas.microsoft.com/office/powerpoint/2010/main" val="881690914"/>
              </p:ext>
            </p:extLst>
          </p:nvPr>
        </p:nvGraphicFramePr>
        <p:xfrm>
          <a:off x="685800" y="4485604"/>
          <a:ext cx="3759200" cy="2235200"/>
        </p:xfrm>
        <a:graphic>
          <a:graphicData uri="http://schemas.openxmlformats.org/presentationml/2006/ole">
            <mc:AlternateContent xmlns:mc="http://schemas.openxmlformats.org/markup-compatibility/2006">
              <mc:Choice xmlns:v="urn:schemas-microsoft-com:vml" Requires="v">
                <p:oleObj spid="_x0000_s361798" name="Equation" r:id="rId13" imgW="1879560" imgH="1117440" progId="Equation.DSMT4">
                  <p:embed/>
                </p:oleObj>
              </mc:Choice>
              <mc:Fallback>
                <p:oleObj name="Equation" r:id="rId13" imgW="1879560" imgH="1117440" progId="Equation.DSMT4">
                  <p:embed/>
                  <p:pic>
                    <p:nvPicPr>
                      <p:cNvPr id="0" name=""/>
                      <p:cNvPicPr>
                        <a:picLocks noChangeAspect="1" noChangeArrowheads="1"/>
                      </p:cNvPicPr>
                      <p:nvPr/>
                    </p:nvPicPr>
                    <p:blipFill>
                      <a:blip r:embed="rId14"/>
                      <a:srcRect/>
                      <a:stretch>
                        <a:fillRect/>
                      </a:stretch>
                    </p:blipFill>
                    <p:spPr bwMode="auto">
                      <a:xfrm>
                        <a:off x="685800" y="4485604"/>
                        <a:ext cx="3759200"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TextBox 19"/>
          <p:cNvSpPr txBox="1"/>
          <p:nvPr/>
        </p:nvSpPr>
        <p:spPr>
          <a:xfrm>
            <a:off x="4673378" y="4526244"/>
            <a:ext cx="4244561" cy="461665"/>
          </a:xfrm>
          <a:prstGeom prst="rect">
            <a:avLst/>
          </a:prstGeom>
          <a:noFill/>
        </p:spPr>
        <p:txBody>
          <a:bodyPr wrap="square" rtlCol="0">
            <a:spAutoFit/>
          </a:bodyPr>
          <a:lstStyle/>
          <a:p>
            <a:pPr>
              <a:spcAft>
                <a:spcPts val="600"/>
              </a:spcAft>
            </a:pPr>
            <a:r>
              <a:rPr lang="en-US" sz="2400" dirty="0" smtClean="0">
                <a:latin typeface="Calibri" pitchFamily="34" charset="0"/>
                <a:cs typeface="Calibri" pitchFamily="34" charset="0"/>
              </a:rPr>
              <a:t>use pivot as pivot point, </a:t>
            </a:r>
            <a:r>
              <a:rPr lang="en-US" sz="2400" dirty="0" smtClean="0">
                <a:latin typeface="Symbol" panose="05050102010706020507" pitchFamily="18" charset="2"/>
                <a:cs typeface="Calibri" pitchFamily="34" charset="0"/>
              </a:rPr>
              <a:t>q</a:t>
            </a:r>
            <a:r>
              <a:rPr lang="en-US" sz="2400" dirty="0" smtClean="0">
                <a:latin typeface="Calibri" pitchFamily="34" charset="0"/>
                <a:cs typeface="Calibri" pitchFamily="34" charset="0"/>
              </a:rPr>
              <a:t> = 90°</a:t>
            </a:r>
          </a:p>
        </p:txBody>
      </p:sp>
      <p:sp>
        <p:nvSpPr>
          <p:cNvPr id="21" name="Right Arrow 20"/>
          <p:cNvSpPr/>
          <p:nvPr/>
        </p:nvSpPr>
        <p:spPr bwMode="auto">
          <a:xfrm flipH="1">
            <a:off x="4137660" y="4574196"/>
            <a:ext cx="502920" cy="365760"/>
          </a:xfrm>
          <a:prstGeom prst="rightArrow">
            <a:avLst/>
          </a:prstGeom>
          <a:solidFill>
            <a:srgbClr val="FF0000"/>
          </a:solidFill>
          <a:ln w="38100" cap="flat" cmpd="sng" algn="ctr">
            <a:solidFill>
              <a:srgbClr val="FF0000"/>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spTree>
    <p:extLst>
      <p:ext uri="{BB962C8B-B14F-4D97-AF65-F5344CB8AC3E}">
        <p14:creationId xmlns:p14="http://schemas.microsoft.com/office/powerpoint/2010/main" val="283039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Translational Equilibrium</a:t>
            </a:r>
            <a:endParaRPr lang="en-US" dirty="0"/>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a:p>
        </p:txBody>
      </p:sp>
      <p:sp>
        <p:nvSpPr>
          <p:cNvPr id="5" name="Slide Number Placeholder 4"/>
          <p:cNvSpPr>
            <a:spLocks noGrp="1"/>
          </p:cNvSpPr>
          <p:nvPr>
            <p:ph type="sldNum" sz="quarter" idx="12"/>
          </p:nvPr>
        </p:nvSpPr>
        <p:spPr/>
        <p:txBody>
          <a:bodyPr/>
          <a:lstStyle/>
          <a:p>
            <a:fld id="{1B532D7A-FF90-40EF-BE51-DDB8C68663B7}" type="slidenum">
              <a:rPr lang="en-US" smtClean="0"/>
              <a:t>2</a:t>
            </a:fld>
            <a:endParaRPr lang="en-US"/>
          </a:p>
        </p:txBody>
      </p:sp>
    </p:spTree>
    <p:extLst>
      <p:ext uri="{BB962C8B-B14F-4D97-AF65-F5344CB8AC3E}">
        <p14:creationId xmlns:p14="http://schemas.microsoft.com/office/powerpoint/2010/main" val="327673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Lever</a:t>
            </a:r>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20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01" y="1508781"/>
            <a:ext cx="7175785" cy="4572000"/>
          </a:xfrm>
          <a:prstGeom prst="rect">
            <a:avLst/>
          </a:prstGeom>
        </p:spPr>
      </p:pic>
    </p:spTree>
    <p:extLst>
      <p:ext uri="{BB962C8B-B14F-4D97-AF65-F5344CB8AC3E}">
        <p14:creationId xmlns:p14="http://schemas.microsoft.com/office/powerpoint/2010/main" val="7410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Demonstration:  Sliding Meter Stick</a:t>
            </a:r>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21</a:t>
            </a:fld>
            <a:endParaRPr lang="en-US"/>
          </a:p>
        </p:txBody>
      </p:sp>
      <p:pic>
        <p:nvPicPr>
          <p:cNvPr id="354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88" y="1143000"/>
            <a:ext cx="756602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223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iClicker</a:t>
            </a:r>
            <a:r>
              <a:rPr lang="en-US" dirty="0" smtClean="0"/>
              <a:t> Question</a:t>
            </a:r>
            <a:endParaRPr lang="en-US" dirty="0"/>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22</a:t>
            </a:fld>
            <a:endParaRPr lang="en-US"/>
          </a:p>
        </p:txBody>
      </p:sp>
      <p:sp>
        <p:nvSpPr>
          <p:cNvPr id="7" name="Rectangle 6"/>
          <p:cNvSpPr/>
          <p:nvPr/>
        </p:nvSpPr>
        <p:spPr>
          <a:xfrm>
            <a:off x="365804" y="960147"/>
            <a:ext cx="8503827" cy="3508653"/>
          </a:xfrm>
          <a:prstGeom prst="rect">
            <a:avLst/>
          </a:prstGeom>
        </p:spPr>
        <p:txBody>
          <a:bodyPr wrap="square">
            <a:spAutoFit/>
          </a:bodyPr>
          <a:lstStyle/>
          <a:p>
            <a:pPr>
              <a:spcAft>
                <a:spcPts val="600"/>
              </a:spcAft>
            </a:pPr>
            <a:r>
              <a:rPr lang="en-US" sz="2400" dirty="0"/>
              <a:t>A (static) mobile hangs as </a:t>
            </a:r>
            <a:r>
              <a:rPr lang="en-US" sz="2400" dirty="0" smtClean="0"/>
              <a:t>shown below</a:t>
            </a:r>
            <a:r>
              <a:rPr lang="en-US" sz="2400" dirty="0"/>
              <a:t>. The rods are massless </a:t>
            </a:r>
            <a:r>
              <a:rPr lang="en-US" sz="2400" dirty="0" smtClean="0"/>
              <a:t>and have </a:t>
            </a:r>
            <a:r>
              <a:rPr lang="en-US" sz="2400" dirty="0"/>
              <a:t>lengths as indicated. The </a:t>
            </a:r>
            <a:r>
              <a:rPr lang="en-US" sz="2400" dirty="0" smtClean="0"/>
              <a:t>mass of </a:t>
            </a:r>
            <a:r>
              <a:rPr lang="en-US" sz="2400" dirty="0"/>
              <a:t>the ball at the bottom right is 1 </a:t>
            </a:r>
            <a:r>
              <a:rPr lang="en-US" sz="2400" dirty="0" smtClean="0"/>
              <a:t>kg.  What </a:t>
            </a:r>
            <a:r>
              <a:rPr lang="en-US" sz="2400" dirty="0"/>
              <a:t>is the total mass of the mobile</a:t>
            </a:r>
            <a:r>
              <a:rPr lang="en-US" sz="2400" dirty="0" smtClean="0"/>
              <a:t>?</a:t>
            </a:r>
          </a:p>
          <a:p>
            <a:pPr marL="457200" indent="-457200">
              <a:spcAft>
                <a:spcPts val="600"/>
              </a:spcAft>
              <a:buFont typeface="+mj-lt"/>
              <a:buAutoNum type="alphaUcPeriod"/>
            </a:pPr>
            <a:r>
              <a:rPr lang="en-US" sz="2400" dirty="0" smtClean="0"/>
              <a:t>5 </a:t>
            </a:r>
            <a:r>
              <a:rPr lang="en-US" sz="2400" dirty="0"/>
              <a:t>kg</a:t>
            </a:r>
          </a:p>
          <a:p>
            <a:pPr marL="457200" indent="-457200">
              <a:spcAft>
                <a:spcPts val="600"/>
              </a:spcAft>
              <a:buFont typeface="+mj-lt"/>
              <a:buAutoNum type="alphaUcPeriod"/>
            </a:pPr>
            <a:r>
              <a:rPr lang="en-US" sz="2400" dirty="0" smtClean="0"/>
              <a:t>6 </a:t>
            </a:r>
            <a:r>
              <a:rPr lang="en-US" sz="2400" dirty="0"/>
              <a:t>kg</a:t>
            </a:r>
          </a:p>
          <a:p>
            <a:pPr marL="457200" indent="-457200">
              <a:spcAft>
                <a:spcPts val="600"/>
              </a:spcAft>
              <a:buFont typeface="+mj-lt"/>
              <a:buAutoNum type="alphaUcPeriod"/>
            </a:pPr>
            <a:r>
              <a:rPr lang="en-US" sz="2400" dirty="0" smtClean="0"/>
              <a:t>7 </a:t>
            </a:r>
            <a:r>
              <a:rPr lang="en-US" sz="2400" dirty="0"/>
              <a:t>kg</a:t>
            </a:r>
          </a:p>
          <a:p>
            <a:pPr marL="457200" indent="-457200">
              <a:spcAft>
                <a:spcPts val="600"/>
              </a:spcAft>
              <a:buFont typeface="+mj-lt"/>
              <a:buAutoNum type="alphaUcPeriod"/>
            </a:pPr>
            <a:r>
              <a:rPr lang="en-US" sz="2400" dirty="0" smtClean="0"/>
              <a:t>8 </a:t>
            </a:r>
            <a:r>
              <a:rPr lang="en-US" sz="2400" dirty="0"/>
              <a:t>kg</a:t>
            </a:r>
          </a:p>
          <a:p>
            <a:pPr marL="457200" indent="-457200">
              <a:spcAft>
                <a:spcPts val="600"/>
              </a:spcAft>
              <a:buFont typeface="+mj-lt"/>
              <a:buAutoNum type="alphaUcPeriod"/>
            </a:pPr>
            <a:r>
              <a:rPr lang="en-US" sz="2400" dirty="0" smtClean="0"/>
              <a:t>9 </a:t>
            </a:r>
            <a:r>
              <a:rPr lang="en-US" sz="2400" dirty="0"/>
              <a:t>kg</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098" y="2331732"/>
            <a:ext cx="4896534" cy="3124636"/>
          </a:xfrm>
          <a:prstGeom prst="rect">
            <a:avLst/>
          </a:prstGeom>
        </p:spPr>
      </p:pic>
      <p:sp>
        <p:nvSpPr>
          <p:cNvPr id="9" name="Rectangle 8"/>
          <p:cNvSpPr/>
          <p:nvPr/>
        </p:nvSpPr>
        <p:spPr>
          <a:xfrm>
            <a:off x="365804" y="2606049"/>
            <a:ext cx="1188709" cy="365756"/>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2928" y="5440658"/>
            <a:ext cx="8869583" cy="1200329"/>
          </a:xfrm>
          <a:prstGeom prst="rect">
            <a:avLst/>
          </a:prstGeom>
        </p:spPr>
        <p:txBody>
          <a:bodyPr wrap="square">
            <a:spAutoFit/>
          </a:bodyPr>
          <a:lstStyle/>
          <a:p>
            <a:r>
              <a:rPr lang="en-US" sz="2400" dirty="0"/>
              <a:t>Use torques in two steps: (</a:t>
            </a:r>
            <a:r>
              <a:rPr lang="en-US" sz="2400" dirty="0" smtClean="0"/>
              <a:t>1) find </a:t>
            </a:r>
            <a:r>
              <a:rPr lang="en-US" sz="2400" dirty="0"/>
              <a:t>the big mass on the </a:t>
            </a:r>
            <a:r>
              <a:rPr lang="en-US" sz="2400" dirty="0" smtClean="0"/>
              <a:t>bottom left </a:t>
            </a:r>
            <a:r>
              <a:rPr lang="en-US" sz="2400" dirty="0"/>
              <a:t>(lower rod only), and (2) </a:t>
            </a:r>
            <a:r>
              <a:rPr lang="en-US" sz="2400" dirty="0" smtClean="0"/>
              <a:t>use the </a:t>
            </a:r>
            <a:r>
              <a:rPr lang="en-US" sz="2400" dirty="0"/>
              <a:t>entire lower rod </a:t>
            </a:r>
            <a:r>
              <a:rPr lang="en-US" sz="2400" dirty="0" smtClean="0"/>
              <a:t>assembly (with </a:t>
            </a:r>
            <a:r>
              <a:rPr lang="en-US" sz="2400" dirty="0"/>
              <a:t>two masses) to find </a:t>
            </a:r>
            <a:r>
              <a:rPr lang="en-US" sz="2400" dirty="0" smtClean="0"/>
              <a:t>the mass </a:t>
            </a:r>
            <a:r>
              <a:rPr lang="en-US" sz="2400" dirty="0"/>
              <a:t>on top right. Finally, </a:t>
            </a:r>
            <a:r>
              <a:rPr lang="en-US" sz="2400" dirty="0" smtClean="0"/>
              <a:t>add up </a:t>
            </a:r>
            <a:r>
              <a:rPr lang="en-US" sz="2400" dirty="0"/>
              <a:t>all the masses.</a:t>
            </a:r>
          </a:p>
        </p:txBody>
      </p:sp>
    </p:spTree>
    <p:extLst>
      <p:ext uri="{BB962C8B-B14F-4D97-AF65-F5344CB8AC3E}">
        <p14:creationId xmlns:p14="http://schemas.microsoft.com/office/powerpoint/2010/main" val="120024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Alexander Calder</a:t>
            </a:r>
            <a:endParaRPr lang="en-US" dirty="0"/>
          </a:p>
        </p:txBody>
      </p:sp>
      <p:sp>
        <p:nvSpPr>
          <p:cNvPr id="3" name="Date Placeholder 2"/>
          <p:cNvSpPr>
            <a:spLocks noGrp="1"/>
          </p:cNvSpPr>
          <p:nvPr>
            <p:ph type="dt" sz="half" idx="10"/>
          </p:nvPr>
        </p:nvSpPr>
        <p:spPr/>
        <p:txBody>
          <a:bodyPr/>
          <a:lstStyle/>
          <a:p>
            <a:r>
              <a:rPr lang="en-US" smtClean="0"/>
              <a:t>Physics 1425-12</a:t>
            </a:r>
            <a:endParaRPr lang="en-US" dirty="0"/>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pPr/>
              <a:t>23</a:t>
            </a:fld>
            <a:endParaRPr lang="en-US" dirty="0"/>
          </a:p>
        </p:txBody>
      </p:sp>
      <p:pic>
        <p:nvPicPr>
          <p:cNvPr id="370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3366" y="960147"/>
            <a:ext cx="4762500"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06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52" y="3337561"/>
            <a:ext cx="5486400" cy="3234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213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Stability and Balance</a:t>
            </a:r>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24</a:t>
            </a:fld>
            <a:endParaRPr lang="en-US"/>
          </a:p>
        </p:txBody>
      </p:sp>
      <p:sp>
        <p:nvSpPr>
          <p:cNvPr id="6" name="TextBox 5"/>
          <p:cNvSpPr txBox="1"/>
          <p:nvPr/>
        </p:nvSpPr>
        <p:spPr>
          <a:xfrm>
            <a:off x="274367" y="681301"/>
            <a:ext cx="8412480" cy="3277820"/>
          </a:xfrm>
          <a:prstGeom prst="rect">
            <a:avLst/>
          </a:prstGeom>
          <a:noFill/>
        </p:spPr>
        <p:txBody>
          <a:bodyPr wrap="square" rtlCol="0">
            <a:spAutoFit/>
          </a:bodyPr>
          <a:lstStyle/>
          <a:p>
            <a:pPr>
              <a:spcAft>
                <a:spcPts val="600"/>
              </a:spcAft>
            </a:pPr>
            <a:r>
              <a:rPr lang="en-US" sz="2400" dirty="0" smtClean="0">
                <a:latin typeface="Calibri" pitchFamily="34" charset="0"/>
                <a:cs typeface="Calibri" pitchFamily="34" charset="0"/>
              </a:rPr>
              <a:t>A body in </a:t>
            </a:r>
            <a:r>
              <a:rPr lang="en-US" sz="2400" b="1" dirty="0" smtClean="0">
                <a:solidFill>
                  <a:srgbClr val="FF0000"/>
                </a:solidFill>
                <a:latin typeface="Calibri" pitchFamily="34" charset="0"/>
                <a:cs typeface="Calibri" pitchFamily="34" charset="0"/>
              </a:rPr>
              <a:t>static equilibrium</a:t>
            </a:r>
            <a:r>
              <a:rPr lang="en-US" sz="2400" dirty="0" smtClean="0">
                <a:latin typeface="Calibri" pitchFamily="34" charset="0"/>
                <a:cs typeface="Calibri" pitchFamily="34" charset="0"/>
              </a:rPr>
              <a:t> will stay so forever, unless the object is displaced slightly, in which case three possible outcomes occur:</a:t>
            </a:r>
          </a:p>
          <a:p>
            <a:pPr marL="457200" indent="-457200">
              <a:spcAft>
                <a:spcPts val="600"/>
              </a:spcAft>
              <a:buFont typeface="+mj-lt"/>
              <a:buAutoNum type="arabicPeriod"/>
            </a:pPr>
            <a:r>
              <a:rPr lang="en-US" sz="2400" dirty="0" smtClean="0">
                <a:latin typeface="Calibri" pitchFamily="34" charset="0"/>
                <a:cs typeface="Calibri" pitchFamily="34" charset="0"/>
              </a:rPr>
              <a:t>The object returns to its original position; in which case it is said to be in </a:t>
            </a:r>
            <a:r>
              <a:rPr lang="en-US" sz="2400" b="1" dirty="0" smtClean="0">
                <a:solidFill>
                  <a:srgbClr val="FF0000"/>
                </a:solidFill>
                <a:latin typeface="Calibri" pitchFamily="34" charset="0"/>
                <a:cs typeface="Calibri" pitchFamily="34" charset="0"/>
              </a:rPr>
              <a:t>stable equilibrium</a:t>
            </a:r>
            <a:r>
              <a:rPr lang="en-US" sz="2400" dirty="0" smtClean="0">
                <a:latin typeface="Calibri" pitchFamily="34" charset="0"/>
                <a:cs typeface="Calibri" pitchFamily="34" charset="0"/>
              </a:rPr>
              <a:t>.</a:t>
            </a:r>
          </a:p>
          <a:p>
            <a:pPr marL="457200" indent="-457200">
              <a:spcAft>
                <a:spcPts val="600"/>
              </a:spcAft>
              <a:buFont typeface="+mj-lt"/>
              <a:buAutoNum type="arabicPeriod"/>
            </a:pPr>
            <a:r>
              <a:rPr lang="en-US" sz="2400" dirty="0" smtClean="0">
                <a:latin typeface="Calibri" pitchFamily="34" charset="0"/>
                <a:cs typeface="Calibri" pitchFamily="34" charset="0"/>
              </a:rPr>
              <a:t>The object moves even further from it original position; in which case it is said to be in </a:t>
            </a:r>
            <a:r>
              <a:rPr lang="en-US" sz="2400" b="1" dirty="0" smtClean="0">
                <a:solidFill>
                  <a:srgbClr val="FF0000"/>
                </a:solidFill>
                <a:latin typeface="Calibri" pitchFamily="34" charset="0"/>
                <a:cs typeface="Calibri" pitchFamily="34" charset="0"/>
              </a:rPr>
              <a:t>unstable equilibrium</a:t>
            </a:r>
            <a:r>
              <a:rPr lang="en-US" sz="2400" dirty="0" smtClean="0">
                <a:latin typeface="Calibri" pitchFamily="34" charset="0"/>
                <a:cs typeface="Calibri" pitchFamily="34" charset="0"/>
              </a:rPr>
              <a:t>.</a:t>
            </a:r>
          </a:p>
          <a:p>
            <a:pPr marL="457200" indent="-457200">
              <a:spcAft>
                <a:spcPts val="600"/>
              </a:spcAft>
              <a:buFont typeface="+mj-lt"/>
              <a:buAutoNum type="arabicPeriod"/>
            </a:pPr>
            <a:r>
              <a:rPr lang="en-US" sz="2400" dirty="0" smtClean="0">
                <a:latin typeface="Calibri" pitchFamily="34" charset="0"/>
                <a:cs typeface="Calibri" pitchFamily="34" charset="0"/>
              </a:rPr>
              <a:t>The object remains in its new position; in which case it is said to be in </a:t>
            </a:r>
            <a:r>
              <a:rPr lang="en-US" sz="2400" b="1" dirty="0" smtClean="0">
                <a:solidFill>
                  <a:srgbClr val="FF0000"/>
                </a:solidFill>
                <a:latin typeface="Calibri" pitchFamily="34" charset="0"/>
                <a:cs typeface="Calibri" pitchFamily="34" charset="0"/>
              </a:rPr>
              <a:t>neutral equilibrium</a:t>
            </a:r>
            <a:r>
              <a:rPr lang="en-US" sz="2400" dirty="0" smtClean="0">
                <a:latin typeface="Calibri" pitchFamily="34" charset="0"/>
                <a:cs typeface="Calibri" pitchFamily="34" charset="0"/>
              </a:rPr>
              <a:t>.</a:t>
            </a:r>
          </a:p>
        </p:txBody>
      </p:sp>
      <p:cxnSp>
        <p:nvCxnSpPr>
          <p:cNvPr id="7" name="Straight Connector 6"/>
          <p:cNvCxnSpPr/>
          <p:nvPr/>
        </p:nvCxnSpPr>
        <p:spPr>
          <a:xfrm>
            <a:off x="457247" y="4064581"/>
            <a:ext cx="914400" cy="0"/>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914447" y="4064581"/>
            <a:ext cx="0" cy="868680"/>
          </a:xfrm>
          <a:prstGeom prst="line">
            <a:avLst/>
          </a:prstGeom>
          <a:ln w="1905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bwMode="auto">
          <a:xfrm>
            <a:off x="640127" y="4933261"/>
            <a:ext cx="548640" cy="548640"/>
          </a:xfrm>
          <a:prstGeom prst="ellipse">
            <a:avLst/>
          </a:prstGeom>
          <a:gradFill>
            <a:gsLst>
              <a:gs pos="0">
                <a:schemeClr val="accent1">
                  <a:shade val="30000"/>
                  <a:satMod val="115000"/>
                </a:schemeClr>
              </a:gs>
              <a:gs pos="47000">
                <a:schemeClr val="tx1"/>
              </a:gs>
              <a:gs pos="100000">
                <a:schemeClr val="accent1">
                  <a:shade val="100000"/>
                  <a:satMod val="115000"/>
                </a:schemeClr>
              </a:gs>
            </a:gsLst>
            <a:path path="circle">
              <a:fillToRect l="100000" t="100000"/>
            </a:path>
          </a:gradFill>
          <a:ln w="38100" cap="flat" cmpd="sng" algn="ctr">
            <a:no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cxnSp>
        <p:nvCxnSpPr>
          <p:cNvPr id="10" name="Straight Arrow Connector 9"/>
          <p:cNvCxnSpPr>
            <a:stCxn id="9" idx="0"/>
          </p:cNvCxnSpPr>
          <p:nvPr/>
        </p:nvCxnSpPr>
        <p:spPr>
          <a:xfrm flipV="1">
            <a:off x="914447" y="4338901"/>
            <a:ext cx="0" cy="59436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915772" y="5232760"/>
            <a:ext cx="0" cy="59436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2" name="Object 11"/>
          <p:cNvGraphicFramePr>
            <a:graphicFrameLocks noChangeAspect="1"/>
          </p:cNvGraphicFramePr>
          <p:nvPr>
            <p:extLst>
              <p:ext uri="{D42A27DB-BD31-4B8C-83A1-F6EECF244321}">
                <p14:modId xmlns:p14="http://schemas.microsoft.com/office/powerpoint/2010/main" val="2153621047"/>
              </p:ext>
            </p:extLst>
          </p:nvPr>
        </p:nvGraphicFramePr>
        <p:xfrm>
          <a:off x="1036685" y="4432246"/>
          <a:ext cx="304800" cy="406400"/>
        </p:xfrm>
        <a:graphic>
          <a:graphicData uri="http://schemas.openxmlformats.org/presentationml/2006/ole">
            <mc:AlternateContent xmlns:mc="http://schemas.openxmlformats.org/markup-compatibility/2006">
              <mc:Choice xmlns:v="urn:schemas-microsoft-com:vml" Requires="v">
                <p:oleObj spid="_x0000_s363028" name="Equation" r:id="rId3" imgW="152280" imgH="203040" progId="Equation.DSMT4">
                  <p:embed/>
                </p:oleObj>
              </mc:Choice>
              <mc:Fallback>
                <p:oleObj name="Equation" r:id="rId3" imgW="152280" imgH="203040" progId="Equation.DSMT4">
                  <p:embed/>
                  <p:pic>
                    <p:nvPicPr>
                      <p:cNvPr id="0" name=""/>
                      <p:cNvPicPr>
                        <a:picLocks noChangeAspect="1" noChangeArrowheads="1"/>
                      </p:cNvPicPr>
                      <p:nvPr/>
                    </p:nvPicPr>
                    <p:blipFill>
                      <a:blip r:embed="rId4"/>
                      <a:srcRect/>
                      <a:stretch>
                        <a:fillRect/>
                      </a:stretch>
                    </p:blipFill>
                    <p:spPr bwMode="auto">
                      <a:xfrm>
                        <a:off x="1036685" y="4432246"/>
                        <a:ext cx="3048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723761587"/>
              </p:ext>
            </p:extLst>
          </p:nvPr>
        </p:nvGraphicFramePr>
        <p:xfrm>
          <a:off x="1023985" y="5427609"/>
          <a:ext cx="330200" cy="355600"/>
        </p:xfrm>
        <a:graphic>
          <a:graphicData uri="http://schemas.openxmlformats.org/presentationml/2006/ole">
            <mc:AlternateContent xmlns:mc="http://schemas.openxmlformats.org/markup-compatibility/2006">
              <mc:Choice xmlns:v="urn:schemas-microsoft-com:vml" Requires="v">
                <p:oleObj spid="_x0000_s363029" name="Equation" r:id="rId5" imgW="164880" imgH="177480" progId="Equation.DSMT4">
                  <p:embed/>
                </p:oleObj>
              </mc:Choice>
              <mc:Fallback>
                <p:oleObj name="Equation" r:id="rId5" imgW="164880" imgH="177480" progId="Equation.DSMT4">
                  <p:embed/>
                  <p:pic>
                    <p:nvPicPr>
                      <p:cNvPr id="0" name=""/>
                      <p:cNvPicPr>
                        <a:picLocks noChangeAspect="1" noChangeArrowheads="1"/>
                      </p:cNvPicPr>
                      <p:nvPr/>
                    </p:nvPicPr>
                    <p:blipFill>
                      <a:blip r:embed="rId6"/>
                      <a:srcRect/>
                      <a:stretch>
                        <a:fillRect/>
                      </a:stretch>
                    </p:blipFill>
                    <p:spPr bwMode="auto">
                      <a:xfrm>
                        <a:off x="1023985" y="5427609"/>
                        <a:ext cx="3302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4" name="Straight Connector 13"/>
          <p:cNvCxnSpPr/>
          <p:nvPr/>
        </p:nvCxnSpPr>
        <p:spPr>
          <a:xfrm>
            <a:off x="1645967" y="4064581"/>
            <a:ext cx="914400" cy="0"/>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a:endCxn id="16" idx="0"/>
          </p:cNvCxnSpPr>
          <p:nvPr/>
        </p:nvCxnSpPr>
        <p:spPr>
          <a:xfrm>
            <a:off x="2103167" y="4064581"/>
            <a:ext cx="274320" cy="822960"/>
          </a:xfrm>
          <a:prstGeom prst="line">
            <a:avLst/>
          </a:prstGeom>
          <a:ln w="1905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bwMode="auto">
          <a:xfrm>
            <a:off x="2103167" y="4887541"/>
            <a:ext cx="548640" cy="548640"/>
          </a:xfrm>
          <a:prstGeom prst="ellipse">
            <a:avLst/>
          </a:prstGeom>
          <a:gradFill>
            <a:gsLst>
              <a:gs pos="0">
                <a:schemeClr val="accent1">
                  <a:shade val="30000"/>
                  <a:satMod val="115000"/>
                </a:schemeClr>
              </a:gs>
              <a:gs pos="47000">
                <a:schemeClr val="tx1"/>
              </a:gs>
              <a:gs pos="100000">
                <a:schemeClr val="accent1">
                  <a:shade val="100000"/>
                  <a:satMod val="115000"/>
                </a:schemeClr>
              </a:gs>
            </a:gsLst>
            <a:path path="circle">
              <a:fillToRect l="100000" t="100000"/>
            </a:path>
          </a:gradFill>
          <a:ln w="38100" cap="flat" cmpd="sng" algn="ctr">
            <a:no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cxnSp>
        <p:nvCxnSpPr>
          <p:cNvPr id="17" name="Straight Arrow Connector 16"/>
          <p:cNvCxnSpPr>
            <a:stCxn id="16" idx="0"/>
          </p:cNvCxnSpPr>
          <p:nvPr/>
        </p:nvCxnSpPr>
        <p:spPr>
          <a:xfrm flipH="1" flipV="1">
            <a:off x="2194607" y="4338901"/>
            <a:ext cx="182880" cy="54864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423207" y="5207581"/>
            <a:ext cx="0" cy="59436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9" name="Object 18"/>
          <p:cNvGraphicFramePr>
            <a:graphicFrameLocks noChangeAspect="1"/>
          </p:cNvGraphicFramePr>
          <p:nvPr>
            <p:extLst>
              <p:ext uri="{D42A27DB-BD31-4B8C-83A1-F6EECF244321}">
                <p14:modId xmlns:p14="http://schemas.microsoft.com/office/powerpoint/2010/main" val="2334233070"/>
              </p:ext>
            </p:extLst>
          </p:nvPr>
        </p:nvGraphicFramePr>
        <p:xfrm>
          <a:off x="2504487" y="5440709"/>
          <a:ext cx="330200" cy="355600"/>
        </p:xfrm>
        <a:graphic>
          <a:graphicData uri="http://schemas.openxmlformats.org/presentationml/2006/ole">
            <mc:AlternateContent xmlns:mc="http://schemas.openxmlformats.org/markup-compatibility/2006">
              <mc:Choice xmlns:v="urn:schemas-microsoft-com:vml" Requires="v">
                <p:oleObj spid="_x0000_s363030" name="Equation" r:id="rId7" imgW="164880" imgH="177480" progId="Equation.DSMT4">
                  <p:embed/>
                </p:oleObj>
              </mc:Choice>
              <mc:Fallback>
                <p:oleObj name="Equation" r:id="rId7" imgW="164880" imgH="177480" progId="Equation.DSMT4">
                  <p:embed/>
                  <p:pic>
                    <p:nvPicPr>
                      <p:cNvPr id="0" name=""/>
                      <p:cNvPicPr>
                        <a:picLocks noChangeAspect="1" noChangeArrowheads="1"/>
                      </p:cNvPicPr>
                      <p:nvPr/>
                    </p:nvPicPr>
                    <p:blipFill>
                      <a:blip r:embed="rId8"/>
                      <a:srcRect/>
                      <a:stretch>
                        <a:fillRect/>
                      </a:stretch>
                    </p:blipFill>
                    <p:spPr bwMode="auto">
                      <a:xfrm>
                        <a:off x="2504487" y="5440709"/>
                        <a:ext cx="3302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0" name="Straight Connector 19"/>
          <p:cNvCxnSpPr/>
          <p:nvPr/>
        </p:nvCxnSpPr>
        <p:spPr>
          <a:xfrm>
            <a:off x="3429047" y="5827120"/>
            <a:ext cx="1051560" cy="0"/>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flipV="1">
            <a:off x="3749087" y="5575660"/>
            <a:ext cx="182880" cy="272001"/>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3901487" y="5575660"/>
            <a:ext cx="182880" cy="272001"/>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3749087" y="4156021"/>
            <a:ext cx="0" cy="1419639"/>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084367" y="4177721"/>
            <a:ext cx="0" cy="1419639"/>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749087" y="4177721"/>
            <a:ext cx="335280" cy="0"/>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3916727" y="5436181"/>
            <a:ext cx="0" cy="38862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916064" y="4921251"/>
            <a:ext cx="0" cy="38862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572047" y="5827120"/>
            <a:ext cx="1051560" cy="0"/>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rot="900000">
            <a:off x="5075124" y="4156021"/>
            <a:ext cx="335280" cy="1691640"/>
            <a:chOff x="4892040" y="4114800"/>
            <a:chExt cx="335280" cy="1691640"/>
          </a:xfrm>
        </p:grpSpPr>
        <p:cxnSp>
          <p:nvCxnSpPr>
            <p:cNvPr id="30" name="Straight Connector 29"/>
            <p:cNvCxnSpPr/>
            <p:nvPr/>
          </p:nvCxnSpPr>
          <p:spPr>
            <a:xfrm flipH="1" flipV="1">
              <a:off x="4892040" y="5534439"/>
              <a:ext cx="182880" cy="272001"/>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5044440" y="5534439"/>
              <a:ext cx="182880" cy="272001"/>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4892040" y="4114800"/>
              <a:ext cx="0" cy="1419639"/>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5227320" y="4136500"/>
              <a:ext cx="0" cy="1419639"/>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892040" y="4136500"/>
              <a:ext cx="335280" cy="0"/>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35" name="Straight Arrow Connector 34"/>
          <p:cNvCxnSpPr/>
          <p:nvPr/>
        </p:nvCxnSpPr>
        <p:spPr>
          <a:xfrm flipV="1">
            <a:off x="5027019" y="5408091"/>
            <a:ext cx="0" cy="38862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5266116" y="4921251"/>
            <a:ext cx="0" cy="38862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7" name="Object 36"/>
          <p:cNvGraphicFramePr>
            <a:graphicFrameLocks noChangeAspect="1"/>
          </p:cNvGraphicFramePr>
          <p:nvPr>
            <p:extLst>
              <p:ext uri="{D42A27DB-BD31-4B8C-83A1-F6EECF244321}">
                <p14:modId xmlns:p14="http://schemas.microsoft.com/office/powerpoint/2010/main" val="3541156627"/>
              </p:ext>
            </p:extLst>
          </p:nvPr>
        </p:nvGraphicFramePr>
        <p:xfrm>
          <a:off x="3422697" y="5297434"/>
          <a:ext cx="330200" cy="431800"/>
        </p:xfrm>
        <a:graphic>
          <a:graphicData uri="http://schemas.openxmlformats.org/presentationml/2006/ole">
            <mc:AlternateContent xmlns:mc="http://schemas.openxmlformats.org/markup-compatibility/2006">
              <mc:Choice xmlns:v="urn:schemas-microsoft-com:vml" Requires="v">
                <p:oleObj spid="_x0000_s363031" name="Equation" r:id="rId9" imgW="164880" imgH="215640" progId="Equation.DSMT4">
                  <p:embed/>
                </p:oleObj>
              </mc:Choice>
              <mc:Fallback>
                <p:oleObj name="Equation" r:id="rId9" imgW="164880" imgH="215640" progId="Equation.DSMT4">
                  <p:embed/>
                  <p:pic>
                    <p:nvPicPr>
                      <p:cNvPr id="0" name=""/>
                      <p:cNvPicPr>
                        <a:picLocks noChangeAspect="1" noChangeArrowheads="1"/>
                      </p:cNvPicPr>
                      <p:nvPr/>
                    </p:nvPicPr>
                    <p:blipFill>
                      <a:blip r:embed="rId10"/>
                      <a:srcRect/>
                      <a:stretch>
                        <a:fillRect/>
                      </a:stretch>
                    </p:blipFill>
                    <p:spPr bwMode="auto">
                      <a:xfrm>
                        <a:off x="3422697" y="5297434"/>
                        <a:ext cx="3302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705199845"/>
              </p:ext>
            </p:extLst>
          </p:nvPr>
        </p:nvGraphicFramePr>
        <p:xfrm>
          <a:off x="3429047" y="4827086"/>
          <a:ext cx="330200" cy="355600"/>
        </p:xfrm>
        <a:graphic>
          <a:graphicData uri="http://schemas.openxmlformats.org/presentationml/2006/ole">
            <mc:AlternateContent xmlns:mc="http://schemas.openxmlformats.org/markup-compatibility/2006">
              <mc:Choice xmlns:v="urn:schemas-microsoft-com:vml" Requires="v">
                <p:oleObj spid="_x0000_s363032" name="Equation" r:id="rId11" imgW="164880" imgH="177480" progId="Equation.DSMT4">
                  <p:embed/>
                </p:oleObj>
              </mc:Choice>
              <mc:Fallback>
                <p:oleObj name="Equation" r:id="rId11" imgW="164880" imgH="177480" progId="Equation.DSMT4">
                  <p:embed/>
                  <p:pic>
                    <p:nvPicPr>
                      <p:cNvPr id="0" name=""/>
                      <p:cNvPicPr>
                        <a:picLocks noChangeAspect="1" noChangeArrowheads="1"/>
                      </p:cNvPicPr>
                      <p:nvPr/>
                    </p:nvPicPr>
                    <p:blipFill>
                      <a:blip r:embed="rId8"/>
                      <a:srcRect/>
                      <a:stretch>
                        <a:fillRect/>
                      </a:stretch>
                    </p:blipFill>
                    <p:spPr bwMode="auto">
                      <a:xfrm>
                        <a:off x="3429047" y="4827086"/>
                        <a:ext cx="3302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Object 38"/>
          <p:cNvGraphicFramePr>
            <a:graphicFrameLocks noChangeAspect="1"/>
          </p:cNvGraphicFramePr>
          <p:nvPr>
            <p:extLst>
              <p:ext uri="{D42A27DB-BD31-4B8C-83A1-F6EECF244321}">
                <p14:modId xmlns:p14="http://schemas.microsoft.com/office/powerpoint/2010/main" val="1805097125"/>
              </p:ext>
            </p:extLst>
          </p:nvPr>
        </p:nvGraphicFramePr>
        <p:xfrm>
          <a:off x="2365560" y="4419866"/>
          <a:ext cx="304800" cy="406400"/>
        </p:xfrm>
        <a:graphic>
          <a:graphicData uri="http://schemas.openxmlformats.org/presentationml/2006/ole">
            <mc:AlternateContent xmlns:mc="http://schemas.openxmlformats.org/markup-compatibility/2006">
              <mc:Choice xmlns:v="urn:schemas-microsoft-com:vml" Requires="v">
                <p:oleObj spid="_x0000_s363033" name="Equation" r:id="rId12" imgW="152280" imgH="203040" progId="Equation.DSMT4">
                  <p:embed/>
                </p:oleObj>
              </mc:Choice>
              <mc:Fallback>
                <p:oleObj name="Equation" r:id="rId12" imgW="152280" imgH="203040" progId="Equation.DSMT4">
                  <p:embed/>
                  <p:pic>
                    <p:nvPicPr>
                      <p:cNvPr id="0" name=""/>
                      <p:cNvPicPr>
                        <a:picLocks noChangeAspect="1" noChangeArrowheads="1"/>
                      </p:cNvPicPr>
                      <p:nvPr/>
                    </p:nvPicPr>
                    <p:blipFill>
                      <a:blip r:embed="rId13"/>
                      <a:srcRect/>
                      <a:stretch>
                        <a:fillRect/>
                      </a:stretch>
                    </p:blipFill>
                    <p:spPr bwMode="auto">
                      <a:xfrm>
                        <a:off x="2365560" y="4419866"/>
                        <a:ext cx="3048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 name="Object 39"/>
          <p:cNvGraphicFramePr>
            <a:graphicFrameLocks noChangeAspect="1"/>
          </p:cNvGraphicFramePr>
          <p:nvPr>
            <p:extLst>
              <p:ext uri="{D42A27DB-BD31-4B8C-83A1-F6EECF244321}">
                <p14:modId xmlns:p14="http://schemas.microsoft.com/office/powerpoint/2010/main" val="2596284914"/>
              </p:ext>
            </p:extLst>
          </p:nvPr>
        </p:nvGraphicFramePr>
        <p:xfrm>
          <a:off x="4572047" y="5296820"/>
          <a:ext cx="330200" cy="431800"/>
        </p:xfrm>
        <a:graphic>
          <a:graphicData uri="http://schemas.openxmlformats.org/presentationml/2006/ole">
            <mc:AlternateContent xmlns:mc="http://schemas.openxmlformats.org/markup-compatibility/2006">
              <mc:Choice xmlns:v="urn:schemas-microsoft-com:vml" Requires="v">
                <p:oleObj spid="_x0000_s363034" name="Equation" r:id="rId14" imgW="164880" imgH="215640" progId="Equation.DSMT4">
                  <p:embed/>
                </p:oleObj>
              </mc:Choice>
              <mc:Fallback>
                <p:oleObj name="Equation" r:id="rId14" imgW="164880" imgH="215640" progId="Equation.DSMT4">
                  <p:embed/>
                  <p:pic>
                    <p:nvPicPr>
                      <p:cNvPr id="0" name=""/>
                      <p:cNvPicPr>
                        <a:picLocks noChangeAspect="1" noChangeArrowheads="1"/>
                      </p:cNvPicPr>
                      <p:nvPr/>
                    </p:nvPicPr>
                    <p:blipFill>
                      <a:blip r:embed="rId15"/>
                      <a:srcRect/>
                      <a:stretch>
                        <a:fillRect/>
                      </a:stretch>
                    </p:blipFill>
                    <p:spPr bwMode="auto">
                      <a:xfrm>
                        <a:off x="4572047" y="5296820"/>
                        <a:ext cx="3302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 name="Object 40"/>
          <p:cNvGraphicFramePr>
            <a:graphicFrameLocks noChangeAspect="1"/>
          </p:cNvGraphicFramePr>
          <p:nvPr>
            <p:extLst>
              <p:ext uri="{D42A27DB-BD31-4B8C-83A1-F6EECF244321}">
                <p14:modId xmlns:p14="http://schemas.microsoft.com/office/powerpoint/2010/main" val="1408800262"/>
              </p:ext>
            </p:extLst>
          </p:nvPr>
        </p:nvGraphicFramePr>
        <p:xfrm>
          <a:off x="4696822" y="4865840"/>
          <a:ext cx="330200" cy="355600"/>
        </p:xfrm>
        <a:graphic>
          <a:graphicData uri="http://schemas.openxmlformats.org/presentationml/2006/ole">
            <mc:AlternateContent xmlns:mc="http://schemas.openxmlformats.org/markup-compatibility/2006">
              <mc:Choice xmlns:v="urn:schemas-microsoft-com:vml" Requires="v">
                <p:oleObj spid="_x0000_s363035" name="Equation" r:id="rId16" imgW="164880" imgH="177480" progId="Equation.DSMT4">
                  <p:embed/>
                </p:oleObj>
              </mc:Choice>
              <mc:Fallback>
                <p:oleObj name="Equation" r:id="rId16" imgW="164880" imgH="177480" progId="Equation.DSMT4">
                  <p:embed/>
                  <p:pic>
                    <p:nvPicPr>
                      <p:cNvPr id="0" name=""/>
                      <p:cNvPicPr>
                        <a:picLocks noChangeAspect="1" noChangeArrowheads="1"/>
                      </p:cNvPicPr>
                      <p:nvPr/>
                    </p:nvPicPr>
                    <p:blipFill>
                      <a:blip r:embed="rId8"/>
                      <a:srcRect/>
                      <a:stretch>
                        <a:fillRect/>
                      </a:stretch>
                    </p:blipFill>
                    <p:spPr bwMode="auto">
                      <a:xfrm>
                        <a:off x="4696822" y="4865840"/>
                        <a:ext cx="3302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42" name="Straight Connector 41"/>
          <p:cNvCxnSpPr/>
          <p:nvPr/>
        </p:nvCxnSpPr>
        <p:spPr>
          <a:xfrm>
            <a:off x="6172247" y="5847661"/>
            <a:ext cx="1394460" cy="0"/>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3" name="Oval 42"/>
          <p:cNvSpPr/>
          <p:nvPr/>
        </p:nvSpPr>
        <p:spPr bwMode="auto">
          <a:xfrm>
            <a:off x="6126527" y="4476061"/>
            <a:ext cx="1440180" cy="1371600"/>
          </a:xfrm>
          <a:prstGeom prst="ellipse">
            <a:avLst/>
          </a:prstGeom>
          <a:noFill/>
          <a:ln w="38100" cap="flat" cmpd="sng" algn="ctr">
            <a:solidFill>
              <a:schemeClr val="tx1"/>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cxnSp>
        <p:nvCxnSpPr>
          <p:cNvPr id="44" name="Straight Arrow Connector 43"/>
          <p:cNvCxnSpPr/>
          <p:nvPr/>
        </p:nvCxnSpPr>
        <p:spPr>
          <a:xfrm>
            <a:off x="6835187" y="5139001"/>
            <a:ext cx="11024" cy="34290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6846211" y="5504761"/>
            <a:ext cx="406" cy="323258"/>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7703867" y="5847661"/>
            <a:ext cx="1394460" cy="0"/>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7" name="Oval 46"/>
          <p:cNvSpPr/>
          <p:nvPr/>
        </p:nvSpPr>
        <p:spPr bwMode="auto">
          <a:xfrm>
            <a:off x="7658147" y="4476061"/>
            <a:ext cx="1440180" cy="1371600"/>
          </a:xfrm>
          <a:prstGeom prst="ellipse">
            <a:avLst/>
          </a:prstGeom>
          <a:noFill/>
          <a:ln w="38100" cap="flat" cmpd="sng" algn="ctr">
            <a:solidFill>
              <a:schemeClr val="tx1"/>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cxnSp>
        <p:nvCxnSpPr>
          <p:cNvPr id="48" name="Straight Arrow Connector 47"/>
          <p:cNvCxnSpPr/>
          <p:nvPr/>
        </p:nvCxnSpPr>
        <p:spPr>
          <a:xfrm>
            <a:off x="8366807" y="5139001"/>
            <a:ext cx="11024" cy="34290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8377831" y="5504761"/>
            <a:ext cx="406" cy="323258"/>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50" name="Object 49"/>
          <p:cNvGraphicFramePr>
            <a:graphicFrameLocks noChangeAspect="1"/>
          </p:cNvGraphicFramePr>
          <p:nvPr>
            <p:extLst>
              <p:ext uri="{D42A27DB-BD31-4B8C-83A1-F6EECF244321}">
                <p14:modId xmlns:p14="http://schemas.microsoft.com/office/powerpoint/2010/main" val="3039750609"/>
              </p:ext>
            </p:extLst>
          </p:nvPr>
        </p:nvGraphicFramePr>
        <p:xfrm>
          <a:off x="6400847" y="5050503"/>
          <a:ext cx="330200" cy="355600"/>
        </p:xfrm>
        <a:graphic>
          <a:graphicData uri="http://schemas.openxmlformats.org/presentationml/2006/ole">
            <mc:AlternateContent xmlns:mc="http://schemas.openxmlformats.org/markup-compatibility/2006">
              <mc:Choice xmlns:v="urn:schemas-microsoft-com:vml" Requires="v">
                <p:oleObj spid="_x0000_s363036" name="Equation" r:id="rId17" imgW="164880" imgH="177480" progId="Equation.DSMT4">
                  <p:embed/>
                </p:oleObj>
              </mc:Choice>
              <mc:Fallback>
                <p:oleObj name="Equation" r:id="rId17" imgW="164880" imgH="177480" progId="Equation.DSMT4">
                  <p:embed/>
                  <p:pic>
                    <p:nvPicPr>
                      <p:cNvPr id="0" name=""/>
                      <p:cNvPicPr>
                        <a:picLocks noChangeAspect="1" noChangeArrowheads="1"/>
                      </p:cNvPicPr>
                      <p:nvPr/>
                    </p:nvPicPr>
                    <p:blipFill>
                      <a:blip r:embed="rId8"/>
                      <a:srcRect/>
                      <a:stretch>
                        <a:fillRect/>
                      </a:stretch>
                    </p:blipFill>
                    <p:spPr bwMode="auto">
                      <a:xfrm>
                        <a:off x="6400847" y="5050503"/>
                        <a:ext cx="3302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1" name="Object 50"/>
          <p:cNvGraphicFramePr>
            <a:graphicFrameLocks noChangeAspect="1"/>
          </p:cNvGraphicFramePr>
          <p:nvPr>
            <p:extLst>
              <p:ext uri="{D42A27DB-BD31-4B8C-83A1-F6EECF244321}">
                <p14:modId xmlns:p14="http://schemas.microsoft.com/office/powerpoint/2010/main" val="1344423041"/>
              </p:ext>
            </p:extLst>
          </p:nvPr>
        </p:nvGraphicFramePr>
        <p:xfrm>
          <a:off x="6446567" y="5361918"/>
          <a:ext cx="330200" cy="431800"/>
        </p:xfrm>
        <a:graphic>
          <a:graphicData uri="http://schemas.openxmlformats.org/presentationml/2006/ole">
            <mc:AlternateContent xmlns:mc="http://schemas.openxmlformats.org/markup-compatibility/2006">
              <mc:Choice xmlns:v="urn:schemas-microsoft-com:vml" Requires="v">
                <p:oleObj spid="_x0000_s363037" name="Equation" r:id="rId18" imgW="164880" imgH="215640" progId="Equation.DSMT4">
                  <p:embed/>
                </p:oleObj>
              </mc:Choice>
              <mc:Fallback>
                <p:oleObj name="Equation" r:id="rId18" imgW="164880" imgH="215640" progId="Equation.DSMT4">
                  <p:embed/>
                  <p:pic>
                    <p:nvPicPr>
                      <p:cNvPr id="0" name=""/>
                      <p:cNvPicPr>
                        <a:picLocks noChangeAspect="1" noChangeArrowheads="1"/>
                      </p:cNvPicPr>
                      <p:nvPr/>
                    </p:nvPicPr>
                    <p:blipFill>
                      <a:blip r:embed="rId15"/>
                      <a:srcRect/>
                      <a:stretch>
                        <a:fillRect/>
                      </a:stretch>
                    </p:blipFill>
                    <p:spPr bwMode="auto">
                      <a:xfrm>
                        <a:off x="6446567" y="5361918"/>
                        <a:ext cx="3302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 name="TextBox 51"/>
          <p:cNvSpPr txBox="1"/>
          <p:nvPr/>
        </p:nvSpPr>
        <p:spPr>
          <a:xfrm>
            <a:off x="274367" y="6076261"/>
            <a:ext cx="2606040" cy="461665"/>
          </a:xfrm>
          <a:prstGeom prst="rect">
            <a:avLst/>
          </a:prstGeom>
          <a:noFill/>
        </p:spPr>
        <p:txBody>
          <a:bodyPr wrap="square" rtlCol="0">
            <a:spAutoFit/>
          </a:bodyPr>
          <a:lstStyle/>
          <a:p>
            <a:pPr algn="ctr">
              <a:spcAft>
                <a:spcPts val="600"/>
              </a:spcAft>
            </a:pPr>
            <a:r>
              <a:rPr lang="en-US" sz="2400" dirty="0" smtClean="0">
                <a:latin typeface="Calibri" pitchFamily="34" charset="0"/>
                <a:cs typeface="Calibri" pitchFamily="34" charset="0"/>
              </a:rPr>
              <a:t>Stable equilibrium</a:t>
            </a:r>
          </a:p>
        </p:txBody>
      </p:sp>
      <p:sp>
        <p:nvSpPr>
          <p:cNvPr id="53" name="TextBox 52"/>
          <p:cNvSpPr txBox="1"/>
          <p:nvPr/>
        </p:nvSpPr>
        <p:spPr>
          <a:xfrm>
            <a:off x="3154727" y="6076260"/>
            <a:ext cx="2834640" cy="461665"/>
          </a:xfrm>
          <a:prstGeom prst="rect">
            <a:avLst/>
          </a:prstGeom>
          <a:noFill/>
        </p:spPr>
        <p:txBody>
          <a:bodyPr wrap="square" rtlCol="0">
            <a:spAutoFit/>
          </a:bodyPr>
          <a:lstStyle/>
          <a:p>
            <a:pPr algn="ctr">
              <a:spcAft>
                <a:spcPts val="600"/>
              </a:spcAft>
            </a:pPr>
            <a:r>
              <a:rPr lang="en-US" sz="2400" dirty="0" smtClean="0">
                <a:latin typeface="Calibri" pitchFamily="34" charset="0"/>
                <a:cs typeface="Calibri" pitchFamily="34" charset="0"/>
              </a:rPr>
              <a:t>Unstable equilibrium</a:t>
            </a:r>
          </a:p>
        </p:txBody>
      </p:sp>
      <p:sp>
        <p:nvSpPr>
          <p:cNvPr id="54" name="TextBox 53"/>
          <p:cNvSpPr txBox="1"/>
          <p:nvPr/>
        </p:nvSpPr>
        <p:spPr>
          <a:xfrm>
            <a:off x="6035087" y="6076259"/>
            <a:ext cx="2834640" cy="461665"/>
          </a:xfrm>
          <a:prstGeom prst="rect">
            <a:avLst/>
          </a:prstGeom>
          <a:noFill/>
        </p:spPr>
        <p:txBody>
          <a:bodyPr wrap="square" rtlCol="0">
            <a:spAutoFit/>
          </a:bodyPr>
          <a:lstStyle/>
          <a:p>
            <a:pPr algn="ctr">
              <a:spcAft>
                <a:spcPts val="600"/>
              </a:spcAft>
            </a:pPr>
            <a:r>
              <a:rPr lang="en-US" sz="2400" dirty="0" smtClean="0">
                <a:latin typeface="Calibri" pitchFamily="34" charset="0"/>
                <a:cs typeface="Calibri" pitchFamily="34" charset="0"/>
              </a:rPr>
              <a:t>Neutral equilibrium</a:t>
            </a:r>
          </a:p>
        </p:txBody>
      </p:sp>
    </p:spTree>
    <p:extLst>
      <p:ext uri="{BB962C8B-B14F-4D97-AF65-F5344CB8AC3E}">
        <p14:creationId xmlns:p14="http://schemas.microsoft.com/office/powerpoint/2010/main" val="413499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Stability and Balance</a:t>
            </a:r>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25</a:t>
            </a:fld>
            <a:endParaRPr lang="en-US"/>
          </a:p>
        </p:txBody>
      </p:sp>
      <p:sp>
        <p:nvSpPr>
          <p:cNvPr id="6" name="Rectangle 5"/>
          <p:cNvSpPr/>
          <p:nvPr/>
        </p:nvSpPr>
        <p:spPr bwMode="auto">
          <a:xfrm>
            <a:off x="1191297" y="1131369"/>
            <a:ext cx="868680" cy="2697480"/>
          </a:xfrm>
          <a:prstGeom prst="rect">
            <a:avLst/>
          </a:prstGeom>
          <a:solidFill>
            <a:schemeClr val="bg1">
              <a:lumMod val="85000"/>
            </a:schemeClr>
          </a:solidFill>
          <a:ln w="28575" cap="flat" cmpd="sng" algn="ctr">
            <a:solidFill>
              <a:schemeClr val="tx1"/>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cxnSp>
        <p:nvCxnSpPr>
          <p:cNvPr id="7" name="Straight Connector 6"/>
          <p:cNvCxnSpPr/>
          <p:nvPr/>
        </p:nvCxnSpPr>
        <p:spPr>
          <a:xfrm>
            <a:off x="1051560" y="3828849"/>
            <a:ext cx="6675120" cy="0"/>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1625637" y="3234489"/>
            <a:ext cx="0" cy="59436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1625637" y="2411529"/>
            <a:ext cx="0" cy="59436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0" name="Object 9"/>
          <p:cNvGraphicFramePr>
            <a:graphicFrameLocks noChangeAspect="1"/>
          </p:cNvGraphicFramePr>
          <p:nvPr>
            <p:extLst>
              <p:ext uri="{D42A27DB-BD31-4B8C-83A1-F6EECF244321}">
                <p14:modId xmlns:p14="http://schemas.microsoft.com/office/powerpoint/2010/main" val="4263736951"/>
              </p:ext>
            </p:extLst>
          </p:nvPr>
        </p:nvGraphicFramePr>
        <p:xfrm>
          <a:off x="1257655" y="3263900"/>
          <a:ext cx="406400" cy="508000"/>
        </p:xfrm>
        <a:graphic>
          <a:graphicData uri="http://schemas.openxmlformats.org/presentationml/2006/ole">
            <mc:AlternateContent xmlns:mc="http://schemas.openxmlformats.org/markup-compatibility/2006">
              <mc:Choice xmlns:v="urn:schemas-microsoft-com:vml" Requires="v">
                <p:oleObj spid="_x0000_s363918" name="Equation" r:id="rId3" imgW="203040" imgH="253800" progId="Equation.DSMT4">
                  <p:embed/>
                </p:oleObj>
              </mc:Choice>
              <mc:Fallback>
                <p:oleObj name="Equation" r:id="rId3" imgW="203040" imgH="253800" progId="Equation.DSMT4">
                  <p:embed/>
                  <p:pic>
                    <p:nvPicPr>
                      <p:cNvPr id="0" name=""/>
                      <p:cNvPicPr>
                        <a:picLocks noChangeAspect="1" noChangeArrowheads="1"/>
                      </p:cNvPicPr>
                      <p:nvPr/>
                    </p:nvPicPr>
                    <p:blipFill>
                      <a:blip r:embed="rId4"/>
                      <a:srcRect/>
                      <a:stretch>
                        <a:fillRect/>
                      </a:stretch>
                    </p:blipFill>
                    <p:spPr bwMode="auto">
                      <a:xfrm>
                        <a:off x="1257655" y="3263900"/>
                        <a:ext cx="406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885754998"/>
              </p:ext>
            </p:extLst>
          </p:nvPr>
        </p:nvGraphicFramePr>
        <p:xfrm>
          <a:off x="1188757" y="1950713"/>
          <a:ext cx="482600" cy="406400"/>
        </p:xfrm>
        <a:graphic>
          <a:graphicData uri="http://schemas.openxmlformats.org/presentationml/2006/ole">
            <mc:AlternateContent xmlns:mc="http://schemas.openxmlformats.org/markup-compatibility/2006">
              <mc:Choice xmlns:v="urn:schemas-microsoft-com:vml" Requires="v">
                <p:oleObj spid="_x0000_s363919" name="Equation" r:id="rId5" imgW="241200" imgH="203040" progId="Equation.DSMT4">
                  <p:embed/>
                </p:oleObj>
              </mc:Choice>
              <mc:Fallback>
                <p:oleObj name="Equation" r:id="rId5" imgW="241200" imgH="203040" progId="Equation.DSMT4">
                  <p:embed/>
                  <p:pic>
                    <p:nvPicPr>
                      <p:cNvPr id="0" name=""/>
                      <p:cNvPicPr>
                        <a:picLocks noChangeAspect="1" noChangeArrowheads="1"/>
                      </p:cNvPicPr>
                      <p:nvPr/>
                    </p:nvPicPr>
                    <p:blipFill>
                      <a:blip r:embed="rId6"/>
                      <a:srcRect/>
                      <a:stretch>
                        <a:fillRect/>
                      </a:stretch>
                    </p:blipFill>
                    <p:spPr bwMode="auto">
                      <a:xfrm>
                        <a:off x="1188757" y="1950713"/>
                        <a:ext cx="4826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11"/>
          <p:cNvSpPr/>
          <p:nvPr/>
        </p:nvSpPr>
        <p:spPr bwMode="auto">
          <a:xfrm rot="600000">
            <a:off x="3658592" y="1062789"/>
            <a:ext cx="868680" cy="2697480"/>
          </a:xfrm>
          <a:prstGeom prst="rect">
            <a:avLst/>
          </a:prstGeom>
          <a:solidFill>
            <a:schemeClr val="bg1">
              <a:lumMod val="85000"/>
            </a:schemeClr>
          </a:solidFill>
          <a:ln w="28575" cap="flat" cmpd="sng" algn="ctr">
            <a:solidFill>
              <a:schemeClr val="tx1"/>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cxnSp>
        <p:nvCxnSpPr>
          <p:cNvPr id="13" name="Straight Arrow Connector 12"/>
          <p:cNvCxnSpPr/>
          <p:nvPr/>
        </p:nvCxnSpPr>
        <p:spPr>
          <a:xfrm>
            <a:off x="4092932" y="2411529"/>
            <a:ext cx="0" cy="59436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4266867" y="3220841"/>
            <a:ext cx="0" cy="59436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bwMode="auto">
          <a:xfrm rot="1817285">
            <a:off x="6831371" y="1075646"/>
            <a:ext cx="868680" cy="2697480"/>
          </a:xfrm>
          <a:prstGeom prst="rect">
            <a:avLst/>
          </a:prstGeom>
          <a:solidFill>
            <a:schemeClr val="bg1">
              <a:lumMod val="85000"/>
            </a:schemeClr>
          </a:solidFill>
          <a:ln w="28575" cap="flat" cmpd="sng" algn="ctr">
            <a:solidFill>
              <a:schemeClr val="tx1"/>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cxnSp>
        <p:nvCxnSpPr>
          <p:cNvPr id="18" name="Straight Arrow Connector 17"/>
          <p:cNvCxnSpPr/>
          <p:nvPr/>
        </p:nvCxnSpPr>
        <p:spPr>
          <a:xfrm flipV="1">
            <a:off x="6987670" y="3220841"/>
            <a:ext cx="0" cy="59436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7261974" y="2411529"/>
            <a:ext cx="0" cy="59436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bwMode="auto">
          <a:xfrm>
            <a:off x="1579917" y="2365809"/>
            <a:ext cx="91440" cy="91440"/>
          </a:xfrm>
          <a:prstGeom prst="ellipse">
            <a:avLst/>
          </a:prstGeom>
          <a:solidFill>
            <a:schemeClr val="tx1"/>
          </a:solidFill>
          <a:ln w="38100" cap="flat" cmpd="sng" algn="ctr">
            <a:solidFill>
              <a:schemeClr val="tx1"/>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sp>
        <p:nvSpPr>
          <p:cNvPr id="23" name="Oval 22"/>
          <p:cNvSpPr/>
          <p:nvPr/>
        </p:nvSpPr>
        <p:spPr bwMode="auto">
          <a:xfrm>
            <a:off x="4047212" y="2364444"/>
            <a:ext cx="91440" cy="91440"/>
          </a:xfrm>
          <a:prstGeom prst="ellipse">
            <a:avLst/>
          </a:prstGeom>
          <a:solidFill>
            <a:schemeClr val="tx1"/>
          </a:solidFill>
          <a:ln w="38100" cap="flat" cmpd="sng" algn="ctr">
            <a:solidFill>
              <a:schemeClr val="tx1"/>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sp>
        <p:nvSpPr>
          <p:cNvPr id="24" name="Oval 23"/>
          <p:cNvSpPr/>
          <p:nvPr/>
        </p:nvSpPr>
        <p:spPr bwMode="auto">
          <a:xfrm>
            <a:off x="7216254" y="2320712"/>
            <a:ext cx="91440" cy="91440"/>
          </a:xfrm>
          <a:prstGeom prst="ellipse">
            <a:avLst/>
          </a:prstGeom>
          <a:solidFill>
            <a:schemeClr val="tx1"/>
          </a:solidFill>
          <a:ln w="38100" cap="flat" cmpd="sng" algn="ctr">
            <a:solidFill>
              <a:schemeClr val="tx1"/>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sp>
        <p:nvSpPr>
          <p:cNvPr id="25" name="TextBox 24"/>
          <p:cNvSpPr txBox="1"/>
          <p:nvPr/>
        </p:nvSpPr>
        <p:spPr>
          <a:xfrm>
            <a:off x="228600" y="4240329"/>
            <a:ext cx="8686800" cy="1200329"/>
          </a:xfrm>
          <a:prstGeom prst="rect">
            <a:avLst/>
          </a:prstGeom>
          <a:noFill/>
        </p:spPr>
        <p:txBody>
          <a:bodyPr wrap="square" rtlCol="0">
            <a:spAutoFit/>
          </a:bodyPr>
          <a:lstStyle/>
          <a:p>
            <a:pPr>
              <a:spcAft>
                <a:spcPts val="600"/>
              </a:spcAft>
            </a:pPr>
            <a:r>
              <a:rPr lang="en-US" sz="2400" dirty="0" smtClean="0">
                <a:latin typeface="Calibri" pitchFamily="34" charset="0"/>
                <a:cs typeface="Calibri" pitchFamily="34" charset="0"/>
              </a:rPr>
              <a:t>A body whose center of mass is above its base of support will be stable if a vertical line projected downward from the center of mass falls within the base of support.</a:t>
            </a:r>
          </a:p>
        </p:txBody>
      </p:sp>
      <p:cxnSp>
        <p:nvCxnSpPr>
          <p:cNvPr id="27" name="Straight Arrow Connector 26"/>
          <p:cNvCxnSpPr>
            <a:endCxn id="23" idx="0"/>
          </p:cNvCxnSpPr>
          <p:nvPr/>
        </p:nvCxnSpPr>
        <p:spPr>
          <a:xfrm flipH="1" flipV="1">
            <a:off x="4092932" y="2364444"/>
            <a:ext cx="173935" cy="145075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8" name="Object 27"/>
          <p:cNvGraphicFramePr>
            <a:graphicFrameLocks noChangeAspect="1"/>
          </p:cNvGraphicFramePr>
          <p:nvPr>
            <p:extLst>
              <p:ext uri="{D42A27DB-BD31-4B8C-83A1-F6EECF244321}">
                <p14:modId xmlns:p14="http://schemas.microsoft.com/office/powerpoint/2010/main" val="2344119473"/>
              </p:ext>
            </p:extLst>
          </p:nvPr>
        </p:nvGraphicFramePr>
        <p:xfrm>
          <a:off x="3108976" y="2465185"/>
          <a:ext cx="482600" cy="406400"/>
        </p:xfrm>
        <a:graphic>
          <a:graphicData uri="http://schemas.openxmlformats.org/presentationml/2006/ole">
            <mc:AlternateContent xmlns:mc="http://schemas.openxmlformats.org/markup-compatibility/2006">
              <mc:Choice xmlns:v="urn:schemas-microsoft-com:vml" Requires="v">
                <p:oleObj spid="_x0000_s363920" name="Equation" r:id="rId7" imgW="241200" imgH="203040" progId="Equation.DSMT4">
                  <p:embed/>
                </p:oleObj>
              </mc:Choice>
              <mc:Fallback>
                <p:oleObj name="Equation" r:id="rId7" imgW="241200" imgH="203040" progId="Equation.DSMT4">
                  <p:embed/>
                  <p:pic>
                    <p:nvPicPr>
                      <p:cNvPr id="0" name=""/>
                      <p:cNvPicPr>
                        <a:picLocks noChangeAspect="1" noChangeArrowheads="1"/>
                      </p:cNvPicPr>
                      <p:nvPr/>
                    </p:nvPicPr>
                    <p:blipFill>
                      <a:blip r:embed="rId6"/>
                      <a:srcRect/>
                      <a:stretch>
                        <a:fillRect/>
                      </a:stretch>
                    </p:blipFill>
                    <p:spPr bwMode="auto">
                      <a:xfrm>
                        <a:off x="3108976" y="2465185"/>
                        <a:ext cx="4826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3145137108"/>
              </p:ext>
            </p:extLst>
          </p:nvPr>
        </p:nvGraphicFramePr>
        <p:xfrm>
          <a:off x="7741441" y="2455884"/>
          <a:ext cx="482600" cy="406400"/>
        </p:xfrm>
        <a:graphic>
          <a:graphicData uri="http://schemas.openxmlformats.org/presentationml/2006/ole">
            <mc:AlternateContent xmlns:mc="http://schemas.openxmlformats.org/markup-compatibility/2006">
              <mc:Choice xmlns:v="urn:schemas-microsoft-com:vml" Requires="v">
                <p:oleObj spid="_x0000_s363921" name="Equation" r:id="rId8" imgW="241200" imgH="203040" progId="Equation.DSMT4">
                  <p:embed/>
                </p:oleObj>
              </mc:Choice>
              <mc:Fallback>
                <p:oleObj name="Equation" r:id="rId8" imgW="241200" imgH="203040" progId="Equation.DSMT4">
                  <p:embed/>
                  <p:pic>
                    <p:nvPicPr>
                      <p:cNvPr id="0" name=""/>
                      <p:cNvPicPr>
                        <a:picLocks noChangeAspect="1" noChangeArrowheads="1"/>
                      </p:cNvPicPr>
                      <p:nvPr/>
                    </p:nvPicPr>
                    <p:blipFill>
                      <a:blip r:embed="rId6"/>
                      <a:srcRect/>
                      <a:stretch>
                        <a:fillRect/>
                      </a:stretch>
                    </p:blipFill>
                    <p:spPr bwMode="auto">
                      <a:xfrm>
                        <a:off x="7741441" y="2455884"/>
                        <a:ext cx="4826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2201631296"/>
              </p:ext>
            </p:extLst>
          </p:nvPr>
        </p:nvGraphicFramePr>
        <p:xfrm>
          <a:off x="4424202" y="3277669"/>
          <a:ext cx="406400" cy="508000"/>
        </p:xfrm>
        <a:graphic>
          <a:graphicData uri="http://schemas.openxmlformats.org/presentationml/2006/ole">
            <mc:AlternateContent xmlns:mc="http://schemas.openxmlformats.org/markup-compatibility/2006">
              <mc:Choice xmlns:v="urn:schemas-microsoft-com:vml" Requires="v">
                <p:oleObj spid="_x0000_s363922" name="Equation" r:id="rId9" imgW="203040" imgH="253800" progId="Equation.DSMT4">
                  <p:embed/>
                </p:oleObj>
              </mc:Choice>
              <mc:Fallback>
                <p:oleObj name="Equation" r:id="rId9" imgW="203040" imgH="253800" progId="Equation.DSMT4">
                  <p:embed/>
                  <p:pic>
                    <p:nvPicPr>
                      <p:cNvPr id="0" name=""/>
                      <p:cNvPicPr>
                        <a:picLocks noChangeAspect="1" noChangeArrowheads="1"/>
                      </p:cNvPicPr>
                      <p:nvPr/>
                    </p:nvPicPr>
                    <p:blipFill>
                      <a:blip r:embed="rId4"/>
                      <a:srcRect/>
                      <a:stretch>
                        <a:fillRect/>
                      </a:stretch>
                    </p:blipFill>
                    <p:spPr bwMode="auto">
                      <a:xfrm>
                        <a:off x="4424202" y="3277669"/>
                        <a:ext cx="406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737692976"/>
              </p:ext>
            </p:extLst>
          </p:nvPr>
        </p:nvGraphicFramePr>
        <p:xfrm>
          <a:off x="6484739" y="3089822"/>
          <a:ext cx="406400" cy="508000"/>
        </p:xfrm>
        <a:graphic>
          <a:graphicData uri="http://schemas.openxmlformats.org/presentationml/2006/ole">
            <mc:AlternateContent xmlns:mc="http://schemas.openxmlformats.org/markup-compatibility/2006">
              <mc:Choice xmlns:v="urn:schemas-microsoft-com:vml" Requires="v">
                <p:oleObj spid="_x0000_s363923" name="Equation" r:id="rId10" imgW="203040" imgH="253800" progId="Equation.DSMT4">
                  <p:embed/>
                </p:oleObj>
              </mc:Choice>
              <mc:Fallback>
                <p:oleObj name="Equation" r:id="rId10" imgW="203040" imgH="253800" progId="Equation.DSMT4">
                  <p:embed/>
                  <p:pic>
                    <p:nvPicPr>
                      <p:cNvPr id="0" name=""/>
                      <p:cNvPicPr>
                        <a:picLocks noChangeAspect="1" noChangeArrowheads="1"/>
                      </p:cNvPicPr>
                      <p:nvPr/>
                    </p:nvPicPr>
                    <p:blipFill>
                      <a:blip r:embed="rId4"/>
                      <a:srcRect/>
                      <a:stretch>
                        <a:fillRect/>
                      </a:stretch>
                    </p:blipFill>
                    <p:spPr bwMode="auto">
                      <a:xfrm>
                        <a:off x="6484739" y="3089822"/>
                        <a:ext cx="406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3724208693"/>
              </p:ext>
            </p:extLst>
          </p:nvPr>
        </p:nvGraphicFramePr>
        <p:xfrm>
          <a:off x="6849852" y="2647058"/>
          <a:ext cx="228600" cy="330200"/>
        </p:xfrm>
        <a:graphic>
          <a:graphicData uri="http://schemas.openxmlformats.org/presentationml/2006/ole">
            <mc:AlternateContent xmlns:mc="http://schemas.openxmlformats.org/markup-compatibility/2006">
              <mc:Choice xmlns:v="urn:schemas-microsoft-com:vml" Requires="v">
                <p:oleObj spid="_x0000_s363924" name="Equation" r:id="rId11" imgW="114120" imgH="164880" progId="Equation.DSMT4">
                  <p:embed/>
                </p:oleObj>
              </mc:Choice>
              <mc:Fallback>
                <p:oleObj name="Equation" r:id="rId11" imgW="114120" imgH="164880" progId="Equation.DSMT4">
                  <p:embed/>
                  <p:pic>
                    <p:nvPicPr>
                      <p:cNvPr id="0" name=""/>
                      <p:cNvPicPr>
                        <a:picLocks noChangeAspect="1" noChangeArrowheads="1"/>
                      </p:cNvPicPr>
                      <p:nvPr/>
                    </p:nvPicPr>
                    <p:blipFill>
                      <a:blip r:embed="rId12"/>
                      <a:srcRect/>
                      <a:stretch>
                        <a:fillRect/>
                      </a:stretch>
                    </p:blipFill>
                    <p:spPr bwMode="auto">
                      <a:xfrm>
                        <a:off x="6849852" y="2647058"/>
                        <a:ext cx="228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1584660377"/>
              </p:ext>
            </p:extLst>
          </p:nvPr>
        </p:nvGraphicFramePr>
        <p:xfrm>
          <a:off x="4195602" y="2573742"/>
          <a:ext cx="228600" cy="330200"/>
        </p:xfrm>
        <a:graphic>
          <a:graphicData uri="http://schemas.openxmlformats.org/presentationml/2006/ole">
            <mc:AlternateContent xmlns:mc="http://schemas.openxmlformats.org/markup-compatibility/2006">
              <mc:Choice xmlns:v="urn:schemas-microsoft-com:vml" Requires="v">
                <p:oleObj spid="_x0000_s363925" name="Equation" r:id="rId13" imgW="114120" imgH="164880" progId="Equation.DSMT4">
                  <p:embed/>
                </p:oleObj>
              </mc:Choice>
              <mc:Fallback>
                <p:oleObj name="Equation" r:id="rId13" imgW="114120" imgH="164880" progId="Equation.DSMT4">
                  <p:embed/>
                  <p:pic>
                    <p:nvPicPr>
                      <p:cNvPr id="0" name=""/>
                      <p:cNvPicPr>
                        <a:picLocks noChangeAspect="1" noChangeArrowheads="1"/>
                      </p:cNvPicPr>
                      <p:nvPr/>
                    </p:nvPicPr>
                    <p:blipFill>
                      <a:blip r:embed="rId12"/>
                      <a:srcRect/>
                      <a:stretch>
                        <a:fillRect/>
                      </a:stretch>
                    </p:blipFill>
                    <p:spPr bwMode="auto">
                      <a:xfrm>
                        <a:off x="4195602" y="2573742"/>
                        <a:ext cx="228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5" name="Straight Arrow Connector 34"/>
          <p:cNvCxnSpPr/>
          <p:nvPr/>
        </p:nvCxnSpPr>
        <p:spPr>
          <a:xfrm flipV="1">
            <a:off x="6987671" y="2357113"/>
            <a:ext cx="228583" cy="144074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7" name="Object 36"/>
          <p:cNvGraphicFramePr>
            <a:graphicFrameLocks noChangeAspect="1"/>
          </p:cNvGraphicFramePr>
          <p:nvPr>
            <p:extLst>
              <p:ext uri="{D42A27DB-BD31-4B8C-83A1-F6EECF244321}">
                <p14:modId xmlns:p14="http://schemas.microsoft.com/office/powerpoint/2010/main" val="1834110267"/>
              </p:ext>
            </p:extLst>
          </p:nvPr>
        </p:nvGraphicFramePr>
        <p:xfrm>
          <a:off x="1051560" y="5806414"/>
          <a:ext cx="1396800" cy="539100"/>
        </p:xfrm>
        <a:graphic>
          <a:graphicData uri="http://schemas.openxmlformats.org/presentationml/2006/ole">
            <mc:AlternateContent xmlns:mc="http://schemas.openxmlformats.org/markup-compatibility/2006">
              <mc:Choice xmlns:v="urn:schemas-microsoft-com:vml" Requires="v">
                <p:oleObj spid="_x0000_s363926" name="Equation" r:id="rId14" imgW="558720" imgH="215640" progId="Equation.DSMT4">
                  <p:embed/>
                </p:oleObj>
              </mc:Choice>
              <mc:Fallback>
                <p:oleObj name="Equation" r:id="rId14" imgW="558720" imgH="215640" progId="Equation.DSMT4">
                  <p:embed/>
                  <p:pic>
                    <p:nvPicPr>
                      <p:cNvPr id="0" name=""/>
                      <p:cNvPicPr>
                        <a:picLocks noChangeAspect="1" noChangeArrowheads="1"/>
                      </p:cNvPicPr>
                      <p:nvPr/>
                    </p:nvPicPr>
                    <p:blipFill>
                      <a:blip r:embed="rId15"/>
                      <a:srcRect/>
                      <a:stretch>
                        <a:fillRect/>
                      </a:stretch>
                    </p:blipFill>
                    <p:spPr bwMode="auto">
                      <a:xfrm>
                        <a:off x="1051560" y="5806414"/>
                        <a:ext cx="1396800" cy="53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 name="TextBox 37"/>
          <p:cNvSpPr txBox="1"/>
          <p:nvPr/>
        </p:nvSpPr>
        <p:spPr>
          <a:xfrm>
            <a:off x="4830602" y="1152669"/>
            <a:ext cx="1828780" cy="646331"/>
          </a:xfrm>
          <a:prstGeom prst="rect">
            <a:avLst/>
          </a:prstGeom>
          <a:noFill/>
        </p:spPr>
        <p:txBody>
          <a:bodyPr wrap="square" rtlCol="0">
            <a:spAutoFit/>
          </a:bodyPr>
          <a:lstStyle/>
          <a:p>
            <a:r>
              <a:rPr lang="en-US" dirty="0" smtClean="0"/>
              <a:t>counterclockwise torque</a:t>
            </a:r>
          </a:p>
        </p:txBody>
      </p:sp>
      <p:sp>
        <p:nvSpPr>
          <p:cNvPr id="39" name="TextBox 38"/>
          <p:cNvSpPr txBox="1"/>
          <p:nvPr/>
        </p:nvSpPr>
        <p:spPr>
          <a:xfrm>
            <a:off x="7655886" y="3005889"/>
            <a:ext cx="1330226" cy="646331"/>
          </a:xfrm>
          <a:prstGeom prst="rect">
            <a:avLst/>
          </a:prstGeom>
          <a:noFill/>
        </p:spPr>
        <p:txBody>
          <a:bodyPr wrap="square" rtlCol="0">
            <a:spAutoFit/>
          </a:bodyPr>
          <a:lstStyle/>
          <a:p>
            <a:r>
              <a:rPr lang="en-US" dirty="0" smtClean="0"/>
              <a:t>clockwise torque</a:t>
            </a:r>
          </a:p>
        </p:txBody>
      </p:sp>
    </p:spTree>
    <p:extLst>
      <p:ext uri="{BB962C8B-B14F-4D97-AF65-F5344CB8AC3E}">
        <p14:creationId xmlns:p14="http://schemas.microsoft.com/office/powerpoint/2010/main" val="300575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iClicker</a:t>
            </a:r>
            <a:r>
              <a:rPr lang="en-US" dirty="0" smtClean="0"/>
              <a:t> Question</a:t>
            </a:r>
            <a:endParaRPr lang="en-US" dirty="0"/>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26</a:t>
            </a:fld>
            <a:endParaRPr lang="en-US"/>
          </a:p>
        </p:txBody>
      </p:sp>
      <p:sp>
        <p:nvSpPr>
          <p:cNvPr id="7" name="Rectangle 6"/>
          <p:cNvSpPr/>
          <p:nvPr/>
        </p:nvSpPr>
        <p:spPr>
          <a:xfrm>
            <a:off x="365804" y="960147"/>
            <a:ext cx="8503827" cy="2616101"/>
          </a:xfrm>
          <a:prstGeom prst="rect">
            <a:avLst/>
          </a:prstGeom>
        </p:spPr>
        <p:txBody>
          <a:bodyPr wrap="square">
            <a:spAutoFit/>
          </a:bodyPr>
          <a:lstStyle/>
          <a:p>
            <a:pPr>
              <a:spcAft>
                <a:spcPts val="600"/>
              </a:spcAft>
            </a:pPr>
            <a:r>
              <a:rPr lang="en-US" sz="2400" dirty="0"/>
              <a:t>Consider the two configurations of books shown below.  Which of the following is true</a:t>
            </a:r>
            <a:r>
              <a:rPr lang="en-US" sz="2400" dirty="0" smtClean="0"/>
              <a:t>?</a:t>
            </a:r>
          </a:p>
          <a:p>
            <a:pPr marL="457200" indent="-457200">
              <a:spcAft>
                <a:spcPts val="600"/>
              </a:spcAft>
              <a:buFont typeface="+mj-lt"/>
              <a:buAutoNum type="alphaUcPeriod"/>
            </a:pPr>
            <a:r>
              <a:rPr lang="en-US" sz="2400" dirty="0" smtClean="0"/>
              <a:t>Case 1 will tip</a:t>
            </a:r>
            <a:endParaRPr lang="en-US" sz="2400" dirty="0"/>
          </a:p>
          <a:p>
            <a:pPr marL="457200" indent="-457200">
              <a:spcAft>
                <a:spcPts val="600"/>
              </a:spcAft>
              <a:buFont typeface="+mj-lt"/>
              <a:buAutoNum type="alphaUcPeriod"/>
            </a:pPr>
            <a:r>
              <a:rPr lang="en-US" sz="2400" dirty="0" smtClean="0"/>
              <a:t>Case 2 will tip</a:t>
            </a:r>
            <a:endParaRPr lang="en-US" sz="2400" dirty="0"/>
          </a:p>
          <a:p>
            <a:pPr marL="457200" indent="-457200">
              <a:spcAft>
                <a:spcPts val="600"/>
              </a:spcAft>
              <a:buFont typeface="+mj-lt"/>
              <a:buAutoNum type="alphaUcPeriod"/>
            </a:pPr>
            <a:r>
              <a:rPr lang="en-US" sz="2400" dirty="0" smtClean="0"/>
              <a:t>Both will tip</a:t>
            </a:r>
            <a:endParaRPr lang="en-US" sz="2400" dirty="0"/>
          </a:p>
          <a:p>
            <a:pPr marL="457200" indent="-457200">
              <a:spcAft>
                <a:spcPts val="600"/>
              </a:spcAft>
              <a:buFont typeface="+mj-lt"/>
              <a:buAutoNum type="alphaUcPeriod"/>
            </a:pPr>
            <a:r>
              <a:rPr lang="en-US" sz="2400" dirty="0" smtClean="0"/>
              <a:t>Neither will tip</a:t>
            </a:r>
            <a:endParaRPr lang="en-US" sz="2400" dirty="0"/>
          </a:p>
        </p:txBody>
      </p:sp>
      <p:sp>
        <p:nvSpPr>
          <p:cNvPr id="9" name="Rectangle 8"/>
          <p:cNvSpPr/>
          <p:nvPr/>
        </p:nvSpPr>
        <p:spPr>
          <a:xfrm>
            <a:off x="365804" y="1834820"/>
            <a:ext cx="2468855" cy="365756"/>
          </a:xfrm>
          <a:prstGeom prst="rect">
            <a:avLst/>
          </a:prstGeom>
          <a:solidFill>
            <a:schemeClr val="accent6">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2928" y="5440658"/>
            <a:ext cx="8869583" cy="830997"/>
          </a:xfrm>
          <a:prstGeom prst="rect">
            <a:avLst/>
          </a:prstGeom>
        </p:spPr>
        <p:txBody>
          <a:bodyPr wrap="square">
            <a:spAutoFit/>
          </a:bodyPr>
          <a:lstStyle/>
          <a:p>
            <a:r>
              <a:rPr lang="en-US" sz="2400" dirty="0" smtClean="0"/>
              <a:t>The CM is midway between the CM of each book.  Therefore, the CM of case #1 is not over the table, so it will tip.</a:t>
            </a:r>
            <a:endParaRPr lang="en-US" sz="2400" dirty="0"/>
          </a:p>
        </p:txBody>
      </p:sp>
      <p:pic>
        <p:nvPicPr>
          <p:cNvPr id="2" name="Picture 1"/>
          <p:cNvPicPr>
            <a:picLocks noChangeAspect="1"/>
          </p:cNvPicPr>
          <p:nvPr/>
        </p:nvPicPr>
        <p:blipFill>
          <a:blip r:embed="rId2"/>
          <a:stretch>
            <a:fillRect/>
          </a:stretch>
        </p:blipFill>
        <p:spPr>
          <a:xfrm>
            <a:off x="3566171" y="2017698"/>
            <a:ext cx="5035732" cy="1908213"/>
          </a:xfrm>
          <a:prstGeom prst="rect">
            <a:avLst/>
          </a:prstGeom>
        </p:spPr>
      </p:pic>
    </p:spTree>
    <p:extLst>
      <p:ext uri="{BB962C8B-B14F-4D97-AF65-F5344CB8AC3E}">
        <p14:creationId xmlns:p14="http://schemas.microsoft.com/office/powerpoint/2010/main" val="8670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Solids and How they Respond to Forces</a:t>
            </a:r>
            <a:endParaRPr lang="en-US" dirty="0"/>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27</a:t>
            </a:fld>
            <a:endParaRPr lang="en-US"/>
          </a:p>
        </p:txBody>
      </p:sp>
    </p:spTree>
    <p:extLst>
      <p:ext uri="{BB962C8B-B14F-4D97-AF65-F5344CB8AC3E}">
        <p14:creationId xmlns:p14="http://schemas.microsoft.com/office/powerpoint/2010/main" val="160652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Solids Responding to Forces</a:t>
            </a:r>
            <a:endParaRPr lang="en-US" dirty="0"/>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28</a:t>
            </a:fld>
            <a:endParaRPr lang="en-US"/>
          </a:p>
        </p:txBody>
      </p:sp>
      <p:pic>
        <p:nvPicPr>
          <p:cNvPr id="371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288" y="1312285"/>
            <a:ext cx="2224216"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17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057" y="1415155"/>
            <a:ext cx="3411233"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17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75" y="4328543"/>
            <a:ext cx="30480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40123" y="868708"/>
            <a:ext cx="2651731" cy="461665"/>
          </a:xfrm>
          <a:prstGeom prst="rect">
            <a:avLst/>
          </a:prstGeom>
          <a:noFill/>
        </p:spPr>
        <p:txBody>
          <a:bodyPr wrap="square" rtlCol="0">
            <a:spAutoFit/>
          </a:bodyPr>
          <a:lstStyle/>
          <a:p>
            <a:pPr algn="ctr"/>
            <a:r>
              <a:rPr lang="en-US" sz="2400" dirty="0" smtClean="0"/>
              <a:t>Compression</a:t>
            </a:r>
          </a:p>
        </p:txBody>
      </p:sp>
      <p:sp>
        <p:nvSpPr>
          <p:cNvPr id="10" name="TextBox 9"/>
          <p:cNvSpPr txBox="1"/>
          <p:nvPr/>
        </p:nvSpPr>
        <p:spPr>
          <a:xfrm>
            <a:off x="5350540" y="855672"/>
            <a:ext cx="3008402" cy="461665"/>
          </a:xfrm>
          <a:prstGeom prst="rect">
            <a:avLst/>
          </a:prstGeom>
          <a:noFill/>
        </p:spPr>
        <p:txBody>
          <a:bodyPr wrap="square" rtlCol="0">
            <a:spAutoFit/>
          </a:bodyPr>
          <a:lstStyle/>
          <a:p>
            <a:pPr algn="ctr"/>
            <a:r>
              <a:rPr lang="en-US" sz="2400" dirty="0" smtClean="0"/>
              <a:t>Tension (stretching)</a:t>
            </a:r>
          </a:p>
        </p:txBody>
      </p:sp>
      <p:sp>
        <p:nvSpPr>
          <p:cNvPr id="11" name="TextBox 10"/>
          <p:cNvSpPr txBox="1"/>
          <p:nvPr/>
        </p:nvSpPr>
        <p:spPr>
          <a:xfrm>
            <a:off x="5350540" y="3794756"/>
            <a:ext cx="3008402" cy="461665"/>
          </a:xfrm>
          <a:prstGeom prst="rect">
            <a:avLst/>
          </a:prstGeom>
          <a:noFill/>
        </p:spPr>
        <p:txBody>
          <a:bodyPr wrap="square" rtlCol="0">
            <a:spAutoFit/>
          </a:bodyPr>
          <a:lstStyle/>
          <a:p>
            <a:pPr algn="ctr"/>
            <a:r>
              <a:rPr lang="en-US" sz="2400" dirty="0" smtClean="0"/>
              <a:t>Shear</a:t>
            </a:r>
          </a:p>
        </p:txBody>
      </p:sp>
      <p:sp>
        <p:nvSpPr>
          <p:cNvPr id="7" name="TextBox 6"/>
          <p:cNvSpPr txBox="1"/>
          <p:nvPr/>
        </p:nvSpPr>
        <p:spPr>
          <a:xfrm>
            <a:off x="182928" y="3886195"/>
            <a:ext cx="4846267" cy="2015936"/>
          </a:xfrm>
          <a:prstGeom prst="rect">
            <a:avLst/>
          </a:prstGeom>
          <a:noFill/>
        </p:spPr>
        <p:txBody>
          <a:bodyPr wrap="square" rtlCol="0">
            <a:spAutoFit/>
          </a:bodyPr>
          <a:lstStyle/>
          <a:p>
            <a:pPr>
              <a:spcAft>
                <a:spcPts val="600"/>
              </a:spcAft>
            </a:pPr>
            <a:r>
              <a:rPr lang="en-US" sz="2400" dirty="0" smtClean="0"/>
              <a:t>Response is due to the interatomic forces – interatomic bonds.</a:t>
            </a:r>
          </a:p>
          <a:p>
            <a:pPr>
              <a:spcAft>
                <a:spcPts val="600"/>
              </a:spcAft>
            </a:pPr>
            <a:r>
              <a:rPr lang="en-US" sz="2400" dirty="0" smtClean="0"/>
              <a:t>It is the nature of these bonds that differentiate steel from pie crust, diamond from graphite!</a:t>
            </a:r>
          </a:p>
        </p:txBody>
      </p:sp>
    </p:spTree>
    <p:extLst>
      <p:ext uri="{BB962C8B-B14F-4D97-AF65-F5344CB8AC3E}">
        <p14:creationId xmlns:p14="http://schemas.microsoft.com/office/powerpoint/2010/main" val="24508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and Strain</a:t>
            </a:r>
            <a:endParaRPr lang="en-US" dirty="0"/>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29</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28" y="1246936"/>
            <a:ext cx="3306233" cy="4572000"/>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460915537"/>
              </p:ext>
            </p:extLst>
          </p:nvPr>
        </p:nvGraphicFramePr>
        <p:xfrm>
          <a:off x="6299225" y="1214264"/>
          <a:ext cx="1117600" cy="355600"/>
        </p:xfrm>
        <a:graphic>
          <a:graphicData uri="http://schemas.openxmlformats.org/presentationml/2006/ole">
            <mc:AlternateContent xmlns:mc="http://schemas.openxmlformats.org/markup-compatibility/2006">
              <mc:Choice xmlns:v="urn:schemas-microsoft-com:vml" Requires="v">
                <p:oleObj spid="_x0000_s364598" name="Equation" r:id="rId4" imgW="558720" imgH="177480" progId="Equation.DSMT4">
                  <p:embed/>
                </p:oleObj>
              </mc:Choice>
              <mc:Fallback>
                <p:oleObj name="Equation" r:id="rId4" imgW="558720" imgH="177480" progId="Equation.DSMT4">
                  <p:embed/>
                  <p:pic>
                    <p:nvPicPr>
                      <p:cNvPr id="0" name="Object 18"/>
                      <p:cNvPicPr>
                        <a:picLocks noChangeAspect="1" noChangeArrowheads="1"/>
                      </p:cNvPicPr>
                      <p:nvPr/>
                    </p:nvPicPr>
                    <p:blipFill>
                      <a:blip r:embed="rId5"/>
                      <a:srcRect/>
                      <a:stretch>
                        <a:fillRect/>
                      </a:stretch>
                    </p:blipFill>
                    <p:spPr bwMode="auto">
                      <a:xfrm>
                        <a:off x="6299225" y="1214264"/>
                        <a:ext cx="1117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p:cNvSpPr txBox="1"/>
          <p:nvPr/>
        </p:nvSpPr>
        <p:spPr>
          <a:xfrm>
            <a:off x="4206244" y="1143025"/>
            <a:ext cx="3931877" cy="461665"/>
          </a:xfrm>
          <a:prstGeom prst="rect">
            <a:avLst/>
          </a:prstGeom>
          <a:noFill/>
        </p:spPr>
        <p:txBody>
          <a:bodyPr wrap="square" rtlCol="0">
            <a:spAutoFit/>
          </a:bodyPr>
          <a:lstStyle/>
          <a:p>
            <a:r>
              <a:rPr lang="en-US" sz="2400" dirty="0" smtClean="0">
                <a:solidFill>
                  <a:srgbClr val="002060"/>
                </a:solidFill>
              </a:rPr>
              <a:t>Hooke’s Law:</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4805" y="2606049"/>
            <a:ext cx="4572000" cy="3570325"/>
          </a:xfrm>
          <a:prstGeom prst="rect">
            <a:avLst/>
          </a:prstGeom>
        </p:spPr>
      </p:pic>
    </p:spTree>
    <p:extLst>
      <p:ext uri="{BB962C8B-B14F-4D97-AF65-F5344CB8AC3E}">
        <p14:creationId xmlns:p14="http://schemas.microsoft.com/office/powerpoint/2010/main" val="407256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Translational Equilibrium</a:t>
            </a:r>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3</a:t>
            </a:fld>
            <a:endParaRPr lang="en-US"/>
          </a:p>
        </p:txBody>
      </p:sp>
      <p:sp>
        <p:nvSpPr>
          <p:cNvPr id="20" name="TextBox 19"/>
          <p:cNvSpPr txBox="1"/>
          <p:nvPr/>
        </p:nvSpPr>
        <p:spPr>
          <a:xfrm>
            <a:off x="137163" y="955357"/>
            <a:ext cx="7086568" cy="5586145"/>
          </a:xfrm>
          <a:prstGeom prst="rect">
            <a:avLst/>
          </a:prstGeom>
          <a:noFill/>
        </p:spPr>
        <p:txBody>
          <a:bodyPr wrap="square" rtlCol="0">
            <a:spAutoFit/>
          </a:bodyPr>
          <a:lstStyle/>
          <a:p>
            <a:pPr>
              <a:spcAft>
                <a:spcPts val="600"/>
              </a:spcAft>
            </a:pPr>
            <a:r>
              <a:rPr lang="en-US" sz="2400" dirty="0" smtClean="0">
                <a:latin typeface="Calibri" pitchFamily="34" charset="0"/>
                <a:cs typeface="Calibri" pitchFamily="34" charset="0"/>
              </a:rPr>
              <a:t>When a body is at rest we say it is in a state </a:t>
            </a:r>
            <a:br>
              <a:rPr lang="en-US" sz="2400" dirty="0" smtClean="0">
                <a:latin typeface="Calibri" pitchFamily="34" charset="0"/>
                <a:cs typeface="Calibri" pitchFamily="34" charset="0"/>
              </a:rPr>
            </a:br>
            <a:r>
              <a:rPr lang="en-US" sz="2400" dirty="0" smtClean="0">
                <a:latin typeface="Calibri" pitchFamily="34" charset="0"/>
                <a:cs typeface="Calibri" pitchFamily="34" charset="0"/>
              </a:rPr>
              <a:t>of </a:t>
            </a:r>
            <a:r>
              <a:rPr lang="en-US" sz="2400" b="1" i="1" dirty="0" smtClean="0">
                <a:solidFill>
                  <a:srgbClr val="6600FF"/>
                </a:solidFill>
                <a:latin typeface="Calibri" pitchFamily="34" charset="0"/>
                <a:cs typeface="Calibri" pitchFamily="34" charset="0"/>
              </a:rPr>
              <a:t>static equilibrium</a:t>
            </a:r>
            <a:r>
              <a:rPr lang="en-US" sz="2400" dirty="0" smtClean="0">
                <a:latin typeface="Calibri" pitchFamily="34" charset="0"/>
                <a:cs typeface="Calibri" pitchFamily="34" charset="0"/>
              </a:rPr>
              <a:t>. </a:t>
            </a:r>
          </a:p>
          <a:p>
            <a:pPr lvl="1">
              <a:spcAft>
                <a:spcPts val="600"/>
              </a:spcAft>
            </a:pPr>
            <a:r>
              <a:rPr lang="en-US" sz="2400" dirty="0" smtClean="0">
                <a:latin typeface="Calibri" pitchFamily="34" charset="0"/>
                <a:cs typeface="Calibri" pitchFamily="34" charset="0"/>
              </a:rPr>
              <a:t>Examples:</a:t>
            </a:r>
          </a:p>
          <a:p>
            <a:pPr marL="800100" lvl="1" indent="-342900">
              <a:spcAft>
                <a:spcPts val="600"/>
              </a:spcAft>
              <a:buFont typeface="Arial" pitchFamily="34" charset="0"/>
              <a:buChar char="•"/>
            </a:pPr>
            <a:r>
              <a:rPr lang="en-US" sz="2400" dirty="0" smtClean="0">
                <a:latin typeface="Calibri" pitchFamily="34" charset="0"/>
                <a:cs typeface="Calibri" pitchFamily="34" charset="0"/>
              </a:rPr>
              <a:t>Average 1425 student</a:t>
            </a:r>
          </a:p>
          <a:p>
            <a:pPr marL="800100" lvl="1" indent="-342900">
              <a:spcAft>
                <a:spcPts val="600"/>
              </a:spcAft>
              <a:buFont typeface="Arial" pitchFamily="34" charset="0"/>
              <a:buChar char="•"/>
            </a:pPr>
            <a:r>
              <a:rPr lang="en-US" sz="2400" dirty="0" smtClean="0">
                <a:latin typeface="Calibri" pitchFamily="34" charset="0"/>
                <a:cs typeface="Calibri" pitchFamily="34" charset="0"/>
              </a:rPr>
              <a:t>Plant hanging from the ceiling</a:t>
            </a:r>
          </a:p>
          <a:p>
            <a:pPr marL="800100" lvl="1" indent="-342900">
              <a:spcAft>
                <a:spcPts val="600"/>
              </a:spcAft>
              <a:buFont typeface="Arial" pitchFamily="34" charset="0"/>
              <a:buChar char="•"/>
            </a:pPr>
            <a:r>
              <a:rPr lang="en-US" sz="2400" dirty="0" smtClean="0">
                <a:latin typeface="Calibri" pitchFamily="34" charset="0"/>
                <a:cs typeface="Calibri" pitchFamily="34" charset="0"/>
              </a:rPr>
              <a:t>Building</a:t>
            </a:r>
          </a:p>
          <a:p>
            <a:pPr>
              <a:spcAft>
                <a:spcPts val="600"/>
              </a:spcAft>
            </a:pPr>
            <a:r>
              <a:rPr lang="en-US" sz="2400" dirty="0" smtClean="0">
                <a:latin typeface="Calibri" pitchFamily="34" charset="0"/>
                <a:cs typeface="Calibri" pitchFamily="34" charset="0"/>
              </a:rPr>
              <a:t>When a body is moving with a constant velocity we say it is in a state of </a:t>
            </a:r>
            <a:r>
              <a:rPr lang="en-US" sz="2400" b="1" i="1" dirty="0" smtClean="0">
                <a:solidFill>
                  <a:srgbClr val="6600FF"/>
                </a:solidFill>
                <a:latin typeface="Calibri" pitchFamily="34" charset="0"/>
                <a:cs typeface="Calibri" pitchFamily="34" charset="0"/>
              </a:rPr>
              <a:t>dynamic equilibrium</a:t>
            </a:r>
            <a:r>
              <a:rPr lang="en-US" sz="2400" dirty="0" smtClean="0">
                <a:latin typeface="Calibri" pitchFamily="34" charset="0"/>
                <a:cs typeface="Calibri" pitchFamily="34" charset="0"/>
              </a:rPr>
              <a:t>.</a:t>
            </a:r>
          </a:p>
          <a:p>
            <a:pPr lvl="1">
              <a:spcAft>
                <a:spcPts val="600"/>
              </a:spcAft>
            </a:pPr>
            <a:r>
              <a:rPr lang="en-US" sz="2400" dirty="0" smtClean="0">
                <a:latin typeface="Calibri" pitchFamily="34" charset="0"/>
                <a:cs typeface="Calibri" pitchFamily="34" charset="0"/>
              </a:rPr>
              <a:t>Examples:</a:t>
            </a:r>
          </a:p>
          <a:p>
            <a:pPr marL="800100" lvl="1" indent="-342900">
              <a:spcAft>
                <a:spcPts val="600"/>
              </a:spcAft>
              <a:buFont typeface="Arial" pitchFamily="34" charset="0"/>
              <a:buChar char="•"/>
            </a:pPr>
            <a:r>
              <a:rPr lang="en-US" sz="2400" dirty="0" smtClean="0">
                <a:latin typeface="Calibri" pitchFamily="34" charset="0"/>
                <a:cs typeface="Calibri" pitchFamily="34" charset="0"/>
              </a:rPr>
              <a:t>Car moving on a highway</a:t>
            </a:r>
          </a:p>
          <a:p>
            <a:pPr marL="800100" lvl="1" indent="-342900">
              <a:spcAft>
                <a:spcPts val="600"/>
              </a:spcAft>
              <a:buFont typeface="Arial" pitchFamily="34" charset="0"/>
              <a:buChar char="•"/>
            </a:pPr>
            <a:r>
              <a:rPr lang="en-US" sz="2400" dirty="0" smtClean="0">
                <a:latin typeface="Calibri" pitchFamily="34" charset="0"/>
                <a:cs typeface="Calibri" pitchFamily="34" charset="0"/>
              </a:rPr>
              <a:t>Skydiver</a:t>
            </a:r>
          </a:p>
          <a:p>
            <a:pPr>
              <a:spcAft>
                <a:spcPts val="600"/>
              </a:spcAft>
            </a:pPr>
            <a:r>
              <a:rPr lang="en-US" sz="2400" dirty="0" smtClean="0">
                <a:latin typeface="Calibri" pitchFamily="34" charset="0"/>
                <a:cs typeface="Calibri" pitchFamily="34" charset="0"/>
              </a:rPr>
              <a:t>In both cases the </a:t>
            </a:r>
            <a:r>
              <a:rPr lang="en-US" sz="2400" dirty="0" smtClean="0">
                <a:solidFill>
                  <a:srgbClr val="6600FF"/>
                </a:solidFill>
                <a:latin typeface="Calibri" pitchFamily="34" charset="0"/>
                <a:cs typeface="Calibri" pitchFamily="34" charset="0"/>
              </a:rPr>
              <a:t>sum</a:t>
            </a:r>
            <a:r>
              <a:rPr lang="en-US" sz="2400" dirty="0" smtClean="0">
                <a:latin typeface="Calibri" pitchFamily="34" charset="0"/>
                <a:cs typeface="Calibri" pitchFamily="34" charset="0"/>
              </a:rPr>
              <a:t> of the forces on the object is </a:t>
            </a:r>
            <a:r>
              <a:rPr lang="en-US" sz="2400" dirty="0" smtClean="0">
                <a:solidFill>
                  <a:srgbClr val="6600FF"/>
                </a:solidFill>
                <a:latin typeface="Calibri" pitchFamily="34" charset="0"/>
                <a:cs typeface="Calibri" pitchFamily="34" charset="0"/>
              </a:rPr>
              <a:t>zero</a:t>
            </a:r>
            <a:r>
              <a:rPr lang="en-US" sz="2400" dirty="0" smtClean="0">
                <a:latin typeface="Calibri" pitchFamily="34" charset="0"/>
                <a:cs typeface="Calibri" pitchFamily="34" charset="0"/>
              </a:rPr>
              <a:t> and we say it is in </a:t>
            </a:r>
            <a:r>
              <a:rPr lang="en-US" sz="2400" b="1" i="1" dirty="0" smtClean="0">
                <a:solidFill>
                  <a:srgbClr val="FF0000"/>
                </a:solidFill>
                <a:latin typeface="Calibri" pitchFamily="34" charset="0"/>
                <a:cs typeface="Calibri" pitchFamily="34" charset="0"/>
              </a:rPr>
              <a:t>translational equilibrium</a:t>
            </a:r>
            <a:r>
              <a:rPr lang="en-US" sz="2400" dirty="0" smtClean="0">
                <a:latin typeface="Calibri" pitchFamily="34" charset="0"/>
                <a:cs typeface="Calibri" pitchFamily="34" charset="0"/>
              </a:rPr>
              <a:t>.</a:t>
            </a:r>
          </a:p>
        </p:txBody>
      </p:sp>
      <p:pic>
        <p:nvPicPr>
          <p:cNvPr id="340040" name="Picture 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2996" y="1143024"/>
            <a:ext cx="3200400" cy="2397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164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912462" y="755402"/>
            <a:ext cx="4937706" cy="6001643"/>
          </a:xfrm>
          <a:prstGeom prst="rect">
            <a:avLst/>
          </a:prstGeom>
          <a:noFill/>
        </p:spPr>
        <p:txBody>
          <a:bodyPr wrap="square" rtlCol="0">
            <a:spAutoFit/>
          </a:bodyPr>
          <a:lstStyle/>
          <a:p>
            <a:r>
              <a:rPr lang="en-US" sz="2400" dirty="0" smtClean="0"/>
              <a:t>The fractional change in length is proportional to the force per area</a:t>
            </a:r>
          </a:p>
          <a:p>
            <a:endParaRPr lang="en-US" sz="2400" dirty="0"/>
          </a:p>
          <a:p>
            <a:endParaRPr lang="en-US" sz="2400" dirty="0" smtClean="0"/>
          </a:p>
          <a:p>
            <a:endParaRPr lang="en-US" sz="2400" dirty="0"/>
          </a:p>
          <a:p>
            <a:endParaRPr lang="en-US" sz="2400" dirty="0" smtClean="0"/>
          </a:p>
          <a:p>
            <a:r>
              <a:rPr lang="en-US" sz="2400" b="1" i="1" dirty="0" smtClean="0">
                <a:solidFill>
                  <a:srgbClr val="FF0000"/>
                </a:solidFill>
              </a:rPr>
              <a:t>E</a:t>
            </a:r>
            <a:r>
              <a:rPr lang="en-US" sz="2400" dirty="0" smtClean="0"/>
              <a:t> is the </a:t>
            </a:r>
            <a:r>
              <a:rPr lang="en-US" sz="2400" b="1" i="1" dirty="0" smtClean="0">
                <a:solidFill>
                  <a:srgbClr val="FF0000"/>
                </a:solidFill>
              </a:rPr>
              <a:t>elastic</a:t>
            </a:r>
            <a:r>
              <a:rPr lang="en-US" sz="2400" dirty="0" smtClean="0"/>
              <a:t>, or </a:t>
            </a:r>
            <a:r>
              <a:rPr lang="en-US" sz="2400" b="1" i="1" dirty="0" smtClean="0">
                <a:solidFill>
                  <a:srgbClr val="FF0000"/>
                </a:solidFill>
              </a:rPr>
              <a:t>Young’s modulus</a:t>
            </a:r>
            <a:r>
              <a:rPr lang="en-US" sz="2400" dirty="0" smtClean="0"/>
              <a:t>.  It is equal to the amount of force/area need to produce a fractional change in length.  I like to write it as:</a:t>
            </a:r>
          </a:p>
          <a:p>
            <a:endParaRPr lang="en-US" sz="2400" dirty="0"/>
          </a:p>
          <a:p>
            <a:endParaRPr lang="en-US" sz="2400" dirty="0" smtClean="0"/>
          </a:p>
          <a:p>
            <a:endParaRPr lang="en-US" sz="2400" dirty="0"/>
          </a:p>
          <a:p>
            <a:r>
              <a:rPr lang="en-US" sz="2400" dirty="0" smtClean="0"/>
              <a:t>The bigger </a:t>
            </a:r>
            <a:r>
              <a:rPr lang="en-US" sz="2400" i="1" dirty="0" smtClean="0">
                <a:solidFill>
                  <a:srgbClr val="0000FF"/>
                </a:solidFill>
              </a:rPr>
              <a:t>E</a:t>
            </a:r>
            <a:r>
              <a:rPr lang="en-US" sz="2400" dirty="0" smtClean="0"/>
              <a:t> is, the more force you need to change the length of something.</a:t>
            </a:r>
          </a:p>
        </p:txBody>
      </p:sp>
      <p:sp>
        <p:nvSpPr>
          <p:cNvPr id="2" name="Title 1"/>
          <p:cNvSpPr>
            <a:spLocks noGrp="1"/>
          </p:cNvSpPr>
          <p:nvPr>
            <p:ph type="title"/>
          </p:nvPr>
        </p:nvSpPr>
        <p:spPr/>
        <p:txBody>
          <a:bodyPr/>
          <a:lstStyle/>
          <a:p>
            <a:r>
              <a:rPr lang="en-US" dirty="0" smtClean="0"/>
              <a:t>Stress and Strain</a:t>
            </a:r>
            <a:endParaRPr lang="en-US" dirty="0"/>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30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27" y="868708"/>
            <a:ext cx="3306233" cy="4572000"/>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555311"/>
              </p:ext>
            </p:extLst>
          </p:nvPr>
        </p:nvGraphicFramePr>
        <p:xfrm>
          <a:off x="5394951" y="1688862"/>
          <a:ext cx="1714500" cy="983700"/>
        </p:xfrm>
        <a:graphic>
          <a:graphicData uri="http://schemas.openxmlformats.org/presentationml/2006/ole">
            <mc:AlternateContent xmlns:mc="http://schemas.openxmlformats.org/markup-compatibility/2006">
              <mc:Choice xmlns:v="urn:schemas-microsoft-com:vml" Requires="v">
                <p:oleObj spid="_x0000_s365653" name="Equation" r:id="rId4" imgW="685800" imgH="393480" progId="Equation.DSMT4">
                  <p:embed/>
                </p:oleObj>
              </mc:Choice>
              <mc:Fallback>
                <p:oleObj name="Equation" r:id="rId4" imgW="685800" imgH="393480" progId="Equation.DSMT4">
                  <p:embed/>
                  <p:pic>
                    <p:nvPicPr>
                      <p:cNvPr id="0" name=""/>
                      <p:cNvPicPr>
                        <a:picLocks noChangeAspect="1" noChangeArrowheads="1"/>
                      </p:cNvPicPr>
                      <p:nvPr/>
                    </p:nvPicPr>
                    <p:blipFill>
                      <a:blip r:embed="rId5"/>
                      <a:srcRect/>
                      <a:stretch>
                        <a:fillRect/>
                      </a:stretch>
                    </p:blipFill>
                    <p:spPr bwMode="auto">
                      <a:xfrm>
                        <a:off x="5394951" y="1688862"/>
                        <a:ext cx="1714500" cy="983700"/>
                      </a:xfrm>
                      <a:prstGeom prst="rect">
                        <a:avLst/>
                      </a:prstGeom>
                      <a:solidFill>
                        <a:srgbClr val="FFFF00"/>
                      </a:solidFill>
                      <a:ln w="38100">
                        <a:solidFill>
                          <a:schemeClr val="tx1"/>
                        </a:solidFill>
                      </a:ln>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077522737"/>
              </p:ext>
            </p:extLst>
          </p:nvPr>
        </p:nvGraphicFramePr>
        <p:xfrm>
          <a:off x="3802063" y="4435475"/>
          <a:ext cx="5048250" cy="1079500"/>
        </p:xfrm>
        <a:graphic>
          <a:graphicData uri="http://schemas.openxmlformats.org/presentationml/2006/ole">
            <mc:AlternateContent xmlns:mc="http://schemas.openxmlformats.org/markup-compatibility/2006">
              <mc:Choice xmlns:v="urn:schemas-microsoft-com:vml" Requires="v">
                <p:oleObj spid="_x0000_s365654" name="Equation" r:id="rId6" imgW="2019240" imgH="431640" progId="Equation.DSMT4">
                  <p:embed/>
                </p:oleObj>
              </mc:Choice>
              <mc:Fallback>
                <p:oleObj name="Equation" r:id="rId6" imgW="2019240" imgH="431640" progId="Equation.DSMT4">
                  <p:embed/>
                  <p:pic>
                    <p:nvPicPr>
                      <p:cNvPr id="0" name=""/>
                      <p:cNvPicPr>
                        <a:picLocks noChangeAspect="1" noChangeArrowheads="1"/>
                      </p:cNvPicPr>
                      <p:nvPr/>
                    </p:nvPicPr>
                    <p:blipFill>
                      <a:blip r:embed="rId7"/>
                      <a:srcRect/>
                      <a:stretch>
                        <a:fillRect/>
                      </a:stretch>
                    </p:blipFill>
                    <p:spPr bwMode="auto">
                      <a:xfrm>
                        <a:off x="3802063" y="4435475"/>
                        <a:ext cx="5048250" cy="1079500"/>
                      </a:xfrm>
                      <a:prstGeom prst="rect">
                        <a:avLst/>
                      </a:prstGeom>
                      <a:noFill/>
                      <a:ln w="38100">
                        <a:noFill/>
                      </a:ln>
                    </p:spPr>
                  </p:pic>
                </p:oleObj>
              </mc:Fallback>
            </mc:AlternateContent>
          </a:graphicData>
        </a:graphic>
      </p:graphicFrame>
    </p:spTree>
    <p:extLst>
      <p:ext uri="{BB962C8B-B14F-4D97-AF65-F5344CB8AC3E}">
        <p14:creationId xmlns:p14="http://schemas.microsoft.com/office/powerpoint/2010/main" val="9828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and Strain</a:t>
            </a:r>
            <a:endParaRPr lang="en-US" dirty="0"/>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31</a:t>
            </a:fld>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06" y="868708"/>
            <a:ext cx="2434167" cy="4572000"/>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367942814"/>
              </p:ext>
            </p:extLst>
          </p:nvPr>
        </p:nvGraphicFramePr>
        <p:xfrm>
          <a:off x="3644900" y="2606675"/>
          <a:ext cx="5289550" cy="3048000"/>
        </p:xfrm>
        <a:graphic>
          <a:graphicData uri="http://schemas.openxmlformats.org/presentationml/2006/ole">
            <mc:AlternateContent xmlns:mc="http://schemas.openxmlformats.org/markup-compatibility/2006">
              <mc:Choice xmlns:v="urn:schemas-microsoft-com:vml" Requires="v">
                <p:oleObj spid="_x0000_s366708" name="Equation" r:id="rId4" imgW="2489040" imgH="1523880" progId="Equation.DSMT4">
                  <p:embed/>
                </p:oleObj>
              </mc:Choice>
              <mc:Fallback>
                <p:oleObj name="Equation" r:id="rId4" imgW="2489040" imgH="1523880" progId="Equation.DSMT4">
                  <p:embed/>
                  <p:pic>
                    <p:nvPicPr>
                      <p:cNvPr id="0" name="Object 32"/>
                      <p:cNvPicPr>
                        <a:picLocks noChangeAspect="1" noChangeArrowheads="1"/>
                      </p:cNvPicPr>
                      <p:nvPr/>
                    </p:nvPicPr>
                    <p:blipFill>
                      <a:blip r:embed="rId5"/>
                      <a:srcRect/>
                      <a:stretch>
                        <a:fillRect/>
                      </a:stretch>
                    </p:blipFill>
                    <p:spPr bwMode="auto">
                      <a:xfrm>
                        <a:off x="3644900" y="2606675"/>
                        <a:ext cx="52895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oleObj>
              </mc:Fallback>
            </mc:AlternateContent>
          </a:graphicData>
        </a:graphic>
      </p:graphicFrame>
      <p:sp>
        <p:nvSpPr>
          <p:cNvPr id="15" name="TextBox 14"/>
          <p:cNvSpPr txBox="1"/>
          <p:nvPr/>
        </p:nvSpPr>
        <p:spPr>
          <a:xfrm>
            <a:off x="3188719" y="889632"/>
            <a:ext cx="5897865" cy="1569660"/>
          </a:xfrm>
          <a:prstGeom prst="rect">
            <a:avLst/>
          </a:prstGeom>
          <a:noFill/>
        </p:spPr>
        <p:txBody>
          <a:bodyPr wrap="square" rtlCol="0">
            <a:spAutoFit/>
          </a:bodyPr>
          <a:lstStyle/>
          <a:p>
            <a:pPr>
              <a:spcAft>
                <a:spcPts val="600"/>
              </a:spcAft>
            </a:pPr>
            <a:r>
              <a:rPr lang="en-US" sz="2400" dirty="0" smtClean="0">
                <a:latin typeface="Calibri" pitchFamily="34" charset="0"/>
                <a:cs typeface="Calibri" pitchFamily="34" charset="0"/>
              </a:rPr>
              <a:t>The amount the length of an object changes (strain) depends on the applied force (stress).  If the stress is not to great, the strain is proportional to the stress:</a:t>
            </a:r>
          </a:p>
        </p:txBody>
      </p:sp>
      <p:sp>
        <p:nvSpPr>
          <p:cNvPr id="16" name="TextBox 15"/>
          <p:cNvSpPr txBox="1"/>
          <p:nvPr/>
        </p:nvSpPr>
        <p:spPr>
          <a:xfrm>
            <a:off x="6080713" y="4518222"/>
            <a:ext cx="2788920" cy="830997"/>
          </a:xfrm>
          <a:prstGeom prst="rect">
            <a:avLst/>
          </a:prstGeom>
          <a:solidFill>
            <a:schemeClr val="bg2">
              <a:lumMod val="20000"/>
              <a:lumOff val="80000"/>
            </a:schemeClr>
          </a:solidFill>
        </p:spPr>
        <p:txBody>
          <a:bodyPr wrap="square" rtlCol="0">
            <a:spAutoFit/>
          </a:bodyPr>
          <a:lstStyle/>
          <a:p>
            <a:pPr>
              <a:spcAft>
                <a:spcPts val="600"/>
              </a:spcAft>
            </a:pPr>
            <a:r>
              <a:rPr lang="en-US" sz="2400" dirty="0" smtClean="0">
                <a:latin typeface="Calibri" pitchFamily="34" charset="0"/>
                <a:cs typeface="Calibri" pitchFamily="34" charset="0"/>
              </a:rPr>
              <a:t>Behaves like a spring in elastic region</a:t>
            </a:r>
          </a:p>
        </p:txBody>
      </p:sp>
      <p:sp>
        <p:nvSpPr>
          <p:cNvPr id="17" name="Right Arrow 16"/>
          <p:cNvSpPr/>
          <p:nvPr/>
        </p:nvSpPr>
        <p:spPr bwMode="auto">
          <a:xfrm flipH="1">
            <a:off x="5760673" y="4838262"/>
            <a:ext cx="274320" cy="186898"/>
          </a:xfrm>
          <a:prstGeom prst="rightArrow">
            <a:avLst/>
          </a:prstGeom>
          <a:solidFill>
            <a:srgbClr val="6600FF"/>
          </a:solidFill>
          <a:ln w="38100" cap="flat" cmpd="sng" algn="ctr">
            <a:solidFill>
              <a:srgbClr val="6600FF"/>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spTree>
    <p:extLst>
      <p:ext uri="{BB962C8B-B14F-4D97-AF65-F5344CB8AC3E}">
        <p14:creationId xmlns:p14="http://schemas.microsoft.com/office/powerpoint/2010/main" val="51360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Types of Stresses</a:t>
            </a:r>
            <a:endParaRPr lang="en-US" dirty="0"/>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32</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33" y="1234464"/>
            <a:ext cx="8547333" cy="4944285"/>
          </a:xfrm>
          <a:prstGeom prst="rect">
            <a:avLst/>
          </a:prstGeom>
        </p:spPr>
      </p:pic>
    </p:spTree>
    <p:extLst>
      <p:ext uri="{BB962C8B-B14F-4D97-AF65-F5344CB8AC3E}">
        <p14:creationId xmlns:p14="http://schemas.microsoft.com/office/powerpoint/2010/main" val="602692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 Change: Bulk Modulus</a:t>
            </a:r>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33</a:t>
            </a:fld>
            <a:endParaRPr lang="en-US"/>
          </a:p>
        </p:txBody>
      </p:sp>
      <p:sp>
        <p:nvSpPr>
          <p:cNvPr id="6" name="TextBox 5"/>
          <p:cNvSpPr txBox="1"/>
          <p:nvPr/>
        </p:nvSpPr>
        <p:spPr>
          <a:xfrm>
            <a:off x="91440" y="777269"/>
            <a:ext cx="4937760" cy="5647700"/>
          </a:xfrm>
          <a:prstGeom prst="rect">
            <a:avLst/>
          </a:prstGeom>
          <a:noFill/>
        </p:spPr>
        <p:txBody>
          <a:bodyPr wrap="square" rtlCol="0">
            <a:spAutoFit/>
          </a:bodyPr>
          <a:lstStyle/>
          <a:p>
            <a:pPr>
              <a:spcAft>
                <a:spcPts val="600"/>
              </a:spcAft>
            </a:pPr>
            <a:r>
              <a:rPr lang="en-US" sz="2400" dirty="0" smtClean="0">
                <a:latin typeface="Calibri" pitchFamily="34" charset="0"/>
                <a:cs typeface="Calibri" pitchFamily="34" charset="0"/>
              </a:rPr>
              <a:t>One can have the entire volume of an object change if compressive forces are applied on all surfaces.  For example, if we immerse a solid in a liquid then changing the pressure changes the volume.</a:t>
            </a:r>
          </a:p>
          <a:p>
            <a:pPr>
              <a:spcAft>
                <a:spcPts val="600"/>
              </a:spcAft>
            </a:pPr>
            <a:endParaRPr lang="en-US" sz="2400" dirty="0">
              <a:latin typeface="Calibri" pitchFamily="34" charset="0"/>
              <a:cs typeface="Calibri" pitchFamily="34" charset="0"/>
            </a:endParaRPr>
          </a:p>
          <a:p>
            <a:pPr>
              <a:spcAft>
                <a:spcPts val="600"/>
              </a:spcAft>
            </a:pPr>
            <a:endParaRPr lang="en-US" sz="2400" dirty="0" smtClean="0">
              <a:latin typeface="Calibri" pitchFamily="34" charset="0"/>
              <a:cs typeface="Calibri" pitchFamily="34" charset="0"/>
            </a:endParaRPr>
          </a:p>
          <a:p>
            <a:pPr>
              <a:spcAft>
                <a:spcPts val="600"/>
              </a:spcAft>
            </a:pPr>
            <a:endParaRPr lang="en-US" sz="2400" dirty="0">
              <a:latin typeface="Calibri" pitchFamily="34" charset="0"/>
              <a:cs typeface="Calibri" pitchFamily="34" charset="0"/>
            </a:endParaRPr>
          </a:p>
          <a:p>
            <a:pPr>
              <a:spcAft>
                <a:spcPts val="600"/>
              </a:spcAft>
            </a:pPr>
            <a:endParaRPr lang="en-US" sz="2400" dirty="0" smtClean="0">
              <a:latin typeface="Calibri" pitchFamily="34" charset="0"/>
              <a:cs typeface="Calibri" pitchFamily="34" charset="0"/>
            </a:endParaRPr>
          </a:p>
          <a:p>
            <a:pPr>
              <a:spcAft>
                <a:spcPts val="600"/>
              </a:spcAft>
            </a:pPr>
            <a:r>
              <a:rPr lang="en-US" sz="2400" dirty="0" smtClean="0">
                <a:latin typeface="Calibri" pitchFamily="34" charset="0"/>
                <a:cs typeface="Calibri" pitchFamily="34" charset="0"/>
              </a:rPr>
              <a:t>The constant </a:t>
            </a:r>
            <a:r>
              <a:rPr lang="en-US" sz="2400" i="1" dirty="0" smtClean="0">
                <a:solidFill>
                  <a:srgbClr val="6600FF"/>
                </a:solidFill>
                <a:latin typeface="Times New Roman" pitchFamily="18" charset="0"/>
                <a:cs typeface="Times New Roman" pitchFamily="18" charset="0"/>
              </a:rPr>
              <a:t>B</a:t>
            </a:r>
            <a:r>
              <a:rPr lang="en-US" sz="2400" dirty="0" smtClean="0">
                <a:latin typeface="Calibri" pitchFamily="34" charset="0"/>
                <a:cs typeface="Calibri" pitchFamily="34" charset="0"/>
              </a:rPr>
              <a:t> is the </a:t>
            </a:r>
            <a:r>
              <a:rPr lang="en-US" sz="2400" b="1" dirty="0" smtClean="0">
                <a:solidFill>
                  <a:srgbClr val="6600FF"/>
                </a:solidFill>
                <a:latin typeface="Calibri" pitchFamily="34" charset="0"/>
                <a:cs typeface="Calibri" pitchFamily="34" charset="0"/>
              </a:rPr>
              <a:t>bulk modulus</a:t>
            </a:r>
            <a:r>
              <a:rPr lang="en-US" sz="2400" dirty="0" smtClean="0">
                <a:latin typeface="Calibri" pitchFamily="34" charset="0"/>
                <a:cs typeface="Calibri" pitchFamily="34" charset="0"/>
              </a:rPr>
              <a:t>, which has units of force per area and which depends on the nature of the material.</a:t>
            </a:r>
          </a:p>
        </p:txBody>
      </p:sp>
      <p:graphicFrame>
        <p:nvGraphicFramePr>
          <p:cNvPr id="7" name="Object 6"/>
          <p:cNvGraphicFramePr>
            <a:graphicFrameLocks noChangeAspect="1"/>
          </p:cNvGraphicFramePr>
          <p:nvPr>
            <p:extLst>
              <p:ext uri="{D42A27DB-BD31-4B8C-83A1-F6EECF244321}">
                <p14:modId xmlns:p14="http://schemas.microsoft.com/office/powerpoint/2010/main" val="3712432806"/>
              </p:ext>
            </p:extLst>
          </p:nvPr>
        </p:nvGraphicFramePr>
        <p:xfrm>
          <a:off x="1206500" y="2971805"/>
          <a:ext cx="2159000" cy="1879600"/>
        </p:xfrm>
        <a:graphic>
          <a:graphicData uri="http://schemas.openxmlformats.org/presentationml/2006/ole">
            <mc:AlternateContent xmlns:mc="http://schemas.openxmlformats.org/markup-compatibility/2006">
              <mc:Choice xmlns:v="urn:schemas-microsoft-com:vml" Requires="v">
                <p:oleObj spid="_x0000_s368663" name="Equation" r:id="rId3" imgW="1015920" imgH="939600" progId="Equation.DSMT4">
                  <p:embed/>
                </p:oleObj>
              </mc:Choice>
              <mc:Fallback>
                <p:oleObj name="Equation" r:id="rId3" imgW="1015920" imgH="939600" progId="Equation.DSMT4">
                  <p:embed/>
                  <p:pic>
                    <p:nvPicPr>
                      <p:cNvPr id="0" name=""/>
                      <p:cNvPicPr>
                        <a:picLocks noChangeAspect="1" noChangeArrowheads="1"/>
                      </p:cNvPicPr>
                      <p:nvPr/>
                    </p:nvPicPr>
                    <p:blipFill>
                      <a:blip r:embed="rId4"/>
                      <a:srcRect/>
                      <a:stretch>
                        <a:fillRect/>
                      </a:stretch>
                    </p:blipFill>
                    <p:spPr bwMode="auto">
                      <a:xfrm>
                        <a:off x="1206500" y="2971805"/>
                        <a:ext cx="21590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oleObj>
              </mc:Fallback>
            </mc:AlternateContent>
          </a:graphicData>
        </a:graphic>
      </p:graphicFrame>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49241" y="777269"/>
            <a:ext cx="3558963" cy="320040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08557" y="3520439"/>
            <a:ext cx="2640330" cy="3017520"/>
          </a:xfrm>
          <a:prstGeom prst="rect">
            <a:avLst/>
          </a:prstGeom>
        </p:spPr>
      </p:pic>
    </p:spTree>
    <p:extLst>
      <p:ext uri="{BB962C8B-B14F-4D97-AF65-F5344CB8AC3E}">
        <p14:creationId xmlns:p14="http://schemas.microsoft.com/office/powerpoint/2010/main" val="416458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Moduli</a:t>
            </a:r>
            <a:endParaRPr lang="en-US" dirty="0"/>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34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123" y="777269"/>
            <a:ext cx="7022592" cy="5852160"/>
          </a:xfrm>
          <a:prstGeom prst="rect">
            <a:avLst/>
          </a:prstGeom>
        </p:spPr>
      </p:pic>
    </p:spTree>
    <p:extLst>
      <p:ext uri="{BB962C8B-B14F-4D97-AF65-F5344CB8AC3E}">
        <p14:creationId xmlns:p14="http://schemas.microsoft.com/office/powerpoint/2010/main" val="194376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Fracture</a:t>
            </a:r>
            <a:endParaRPr lang="en-US" dirty="0"/>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35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390" y="731520"/>
            <a:ext cx="3512820" cy="27432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89" y="2971805"/>
            <a:ext cx="6032888" cy="36576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010" y="4069073"/>
            <a:ext cx="2743200" cy="2303776"/>
          </a:xfrm>
          <a:prstGeom prst="rect">
            <a:avLst/>
          </a:prstGeom>
        </p:spPr>
      </p:pic>
      <p:sp>
        <p:nvSpPr>
          <p:cNvPr id="11" name="TextBox 10"/>
          <p:cNvSpPr txBox="1"/>
          <p:nvPr/>
        </p:nvSpPr>
        <p:spPr>
          <a:xfrm>
            <a:off x="91489" y="1008101"/>
            <a:ext cx="5394901" cy="1569660"/>
          </a:xfrm>
          <a:prstGeom prst="rect">
            <a:avLst/>
          </a:prstGeom>
          <a:noFill/>
        </p:spPr>
        <p:txBody>
          <a:bodyPr wrap="square" rtlCol="0">
            <a:spAutoFit/>
          </a:bodyPr>
          <a:lstStyle/>
          <a:p>
            <a:r>
              <a:rPr lang="en-US" sz="2400" dirty="0" smtClean="0"/>
              <a:t>Ultimately, materials fail if under too much strain.  Engineers need to be aware of safety factors, which depend on the type of structure.</a:t>
            </a:r>
          </a:p>
        </p:txBody>
      </p:sp>
    </p:spTree>
    <p:extLst>
      <p:ext uri="{BB962C8B-B14F-4D97-AF65-F5344CB8AC3E}">
        <p14:creationId xmlns:p14="http://schemas.microsoft.com/office/powerpoint/2010/main" val="171647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Hyatt Regency Walkway Collapse</a:t>
            </a:r>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36</a:t>
            </a:fld>
            <a:endParaRPr lang="en-US"/>
          </a:p>
        </p:txBody>
      </p:sp>
      <p:pic>
        <p:nvPicPr>
          <p:cNvPr id="9" name="Hyatt_Skywalk_Collapse.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3000" y="1325880"/>
            <a:ext cx="7315200" cy="4114800"/>
          </a:xfrm>
          <a:prstGeom prst="rect">
            <a:avLst/>
          </a:prstGeom>
        </p:spPr>
      </p:pic>
    </p:spTree>
    <p:extLst>
      <p:ext uri="{BB962C8B-B14F-4D97-AF65-F5344CB8AC3E}">
        <p14:creationId xmlns:p14="http://schemas.microsoft.com/office/powerpoint/2010/main" val="262592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Hyatt Regency Walkway Collapse</a:t>
            </a:r>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37</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9040" y="3241274"/>
            <a:ext cx="4608959"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28600" y="747529"/>
            <a:ext cx="8686800" cy="2308324"/>
          </a:xfrm>
          <a:prstGeom prst="rect">
            <a:avLst/>
          </a:prstGeom>
          <a:noFill/>
        </p:spPr>
        <p:txBody>
          <a:bodyPr wrap="square" rtlCol="0">
            <a:spAutoFit/>
          </a:bodyPr>
          <a:lstStyle/>
          <a:p>
            <a:pPr>
              <a:spcAft>
                <a:spcPts val="600"/>
              </a:spcAft>
            </a:pPr>
            <a:r>
              <a:rPr lang="en-US" sz="2400" dirty="0" smtClean="0">
                <a:latin typeface="Calibri" pitchFamily="34" charset="0"/>
                <a:cs typeface="Calibri" pitchFamily="34" charset="0"/>
              </a:rPr>
              <a:t>On the evening of July 17, 1981 about 1600 people were gathered in the atrium of the newly constructed Hyatt Regency in Kansas City for a dance competition.  Suddenly two walkways above the atrium with some 60 people on them collapsed, and 114 people died.  Until the collapse of the World Trade Center in 2001 this was the deadliest structural failure in U.S. history.</a:t>
            </a: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 y="3246087"/>
            <a:ext cx="2286939"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13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Hyatt Regency Walkway Collapse</a:t>
            </a:r>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38</a:t>
            </a:fld>
            <a:endParaRPr lang="en-US"/>
          </a:p>
        </p:txBody>
      </p:sp>
      <p:sp>
        <p:nvSpPr>
          <p:cNvPr id="7" name="TextBox 6"/>
          <p:cNvSpPr txBox="1"/>
          <p:nvPr/>
        </p:nvSpPr>
        <p:spPr>
          <a:xfrm>
            <a:off x="228600" y="640080"/>
            <a:ext cx="4709156" cy="4601260"/>
          </a:xfrm>
          <a:prstGeom prst="rect">
            <a:avLst/>
          </a:prstGeom>
          <a:noFill/>
        </p:spPr>
        <p:txBody>
          <a:bodyPr wrap="square" rtlCol="0">
            <a:spAutoFit/>
          </a:bodyPr>
          <a:lstStyle/>
          <a:p>
            <a:pPr>
              <a:spcAft>
                <a:spcPts val="600"/>
              </a:spcAft>
            </a:pPr>
            <a:r>
              <a:rPr lang="en-US" sz="2400" dirty="0" smtClean="0">
                <a:latin typeface="Calibri" pitchFamily="34" charset="0"/>
                <a:cs typeface="Calibri" pitchFamily="34" charset="0"/>
              </a:rPr>
              <a:t>What happened?  The two walkways were hung by 1.25-in-diameter steel tie rods, with the lower walkway directly under the upper walkway.</a:t>
            </a:r>
          </a:p>
          <a:p>
            <a:pPr>
              <a:spcAft>
                <a:spcPts val="600"/>
              </a:spcAft>
            </a:pPr>
            <a:r>
              <a:rPr lang="en-US" sz="2400" dirty="0" smtClean="0">
                <a:latin typeface="Calibri" pitchFamily="34" charset="0"/>
                <a:cs typeface="Calibri" pitchFamily="34" charset="0"/>
              </a:rPr>
              <a:t>The original design was sound, but was modified by the contractor (who knew little physics) in order to simplify construction.  That modification put twice the stress on the  bolts holding the upper walkway.  </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 y="4800600"/>
            <a:ext cx="4572000" cy="14237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195" y="960147"/>
            <a:ext cx="3952240" cy="5486400"/>
          </a:xfrm>
          <a:prstGeom prst="rect">
            <a:avLst/>
          </a:prstGeom>
        </p:spPr>
      </p:pic>
    </p:spTree>
    <p:extLst>
      <p:ext uri="{BB962C8B-B14F-4D97-AF65-F5344CB8AC3E}">
        <p14:creationId xmlns:p14="http://schemas.microsoft.com/office/powerpoint/2010/main" val="206751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Good Books on Engineering Disasters</a:t>
            </a:r>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39</a:t>
            </a:fld>
            <a:endParaRPr lang="en-US"/>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 y="1026895"/>
            <a:ext cx="3621024"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493" y="1026895"/>
            <a:ext cx="3483428"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102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Equilibrium</a:t>
            </a:r>
            <a:endParaRPr lang="en-US" dirty="0"/>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4</a:t>
            </a:fld>
            <a:endParaRPr lang="en-US"/>
          </a:p>
        </p:txBody>
      </p:sp>
      <p:pic>
        <p:nvPicPr>
          <p:cNvPr id="3686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268" y="1032669"/>
            <a:ext cx="3200400" cy="239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928" y="870331"/>
            <a:ext cx="3962953" cy="5763430"/>
          </a:xfrm>
          <a:prstGeom prst="rect">
            <a:avLst/>
          </a:prstGeom>
        </p:spPr>
      </p:pic>
      <p:sp>
        <p:nvSpPr>
          <p:cNvPr id="8" name="TextBox 7"/>
          <p:cNvSpPr txBox="1"/>
          <p:nvPr/>
        </p:nvSpPr>
        <p:spPr>
          <a:xfrm>
            <a:off x="4145881" y="3611878"/>
            <a:ext cx="4815191" cy="2015936"/>
          </a:xfrm>
          <a:prstGeom prst="rect">
            <a:avLst/>
          </a:prstGeom>
          <a:noFill/>
        </p:spPr>
        <p:txBody>
          <a:bodyPr wrap="square" rtlCol="0">
            <a:spAutoFit/>
          </a:bodyPr>
          <a:lstStyle/>
          <a:p>
            <a:pPr>
              <a:spcAft>
                <a:spcPts val="600"/>
              </a:spcAft>
            </a:pPr>
            <a:r>
              <a:rPr lang="en-US" sz="2400" dirty="0" smtClean="0"/>
              <a:t>Climber pushes against the walls to increase the normal force which increases the friction force (opposite to the gravitational force).</a:t>
            </a:r>
          </a:p>
          <a:p>
            <a:pPr>
              <a:spcAft>
                <a:spcPts val="600"/>
              </a:spcAft>
            </a:pPr>
            <a:r>
              <a:rPr lang="en-US" sz="2400" dirty="0" smtClean="0"/>
              <a:t>Remember:</a:t>
            </a:r>
          </a:p>
        </p:txBody>
      </p:sp>
      <p:cxnSp>
        <p:nvCxnSpPr>
          <p:cNvPr id="9" name="Straight Arrow Connector 8"/>
          <p:cNvCxnSpPr/>
          <p:nvPr/>
        </p:nvCxnSpPr>
        <p:spPr>
          <a:xfrm flipH="1">
            <a:off x="2468903" y="3703317"/>
            <a:ext cx="9143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926098" y="2423171"/>
            <a:ext cx="4571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383293" y="3063244"/>
            <a:ext cx="0" cy="64007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383293" y="2057415"/>
            <a:ext cx="0" cy="36575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Object 13"/>
          <p:cNvGraphicFramePr>
            <a:graphicFrameLocks noChangeAspect="1"/>
          </p:cNvGraphicFramePr>
          <p:nvPr>
            <p:extLst>
              <p:ext uri="{D42A27DB-BD31-4B8C-83A1-F6EECF244321}">
                <p14:modId xmlns:p14="http://schemas.microsoft.com/office/powerpoint/2010/main" val="98775905"/>
              </p:ext>
            </p:extLst>
          </p:nvPr>
        </p:nvGraphicFramePr>
        <p:xfrm>
          <a:off x="5760707" y="5558062"/>
          <a:ext cx="1320800" cy="481012"/>
        </p:xfrm>
        <a:graphic>
          <a:graphicData uri="http://schemas.openxmlformats.org/presentationml/2006/ole">
            <mc:AlternateContent xmlns:mc="http://schemas.openxmlformats.org/markup-compatibility/2006">
              <mc:Choice xmlns:v="urn:schemas-microsoft-com:vml" Requires="v">
                <p:oleObj spid="_x0000_s370703" name="Equation" r:id="rId5" imgW="660240" imgH="241200" progId="Equation.DSMT4">
                  <p:embed/>
                </p:oleObj>
              </mc:Choice>
              <mc:Fallback>
                <p:oleObj name="Equation" r:id="rId5" imgW="660240" imgH="241200" progId="Equation.DSMT4">
                  <p:embed/>
                  <p:pic>
                    <p:nvPicPr>
                      <p:cNvPr id="0" name=""/>
                      <p:cNvPicPr/>
                      <p:nvPr/>
                    </p:nvPicPr>
                    <p:blipFill>
                      <a:blip r:embed="rId6"/>
                      <a:stretch>
                        <a:fillRect/>
                      </a:stretch>
                    </p:blipFill>
                    <p:spPr>
                      <a:xfrm>
                        <a:off x="5760707" y="5558062"/>
                        <a:ext cx="1320800" cy="481012"/>
                      </a:xfrm>
                      <a:prstGeom prst="rect">
                        <a:avLst/>
                      </a:prstGeom>
                    </p:spPr>
                  </p:pic>
                </p:oleObj>
              </mc:Fallback>
            </mc:AlternateContent>
          </a:graphicData>
        </a:graphic>
      </p:graphicFrame>
    </p:spTree>
    <p:extLst>
      <p:ext uri="{BB962C8B-B14F-4D97-AF65-F5344CB8AC3E}">
        <p14:creationId xmlns:p14="http://schemas.microsoft.com/office/powerpoint/2010/main" val="374026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Trusses and Bridges</a:t>
            </a:r>
            <a:endParaRPr lang="en-US" dirty="0"/>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40</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28" y="744590"/>
            <a:ext cx="4851424" cy="3657600"/>
          </a:xfrm>
          <a:prstGeom prst="rect">
            <a:avLst/>
          </a:prstGeom>
        </p:spPr>
      </p:pic>
      <p:sp>
        <p:nvSpPr>
          <p:cNvPr id="8" name="TextBox 7"/>
          <p:cNvSpPr txBox="1"/>
          <p:nvPr/>
        </p:nvSpPr>
        <p:spPr>
          <a:xfrm>
            <a:off x="4663439" y="744590"/>
            <a:ext cx="4297633" cy="1200329"/>
          </a:xfrm>
          <a:prstGeom prst="rect">
            <a:avLst/>
          </a:prstGeom>
          <a:noFill/>
        </p:spPr>
        <p:txBody>
          <a:bodyPr wrap="square" rtlCol="0">
            <a:spAutoFit/>
          </a:bodyPr>
          <a:lstStyle/>
          <a:p>
            <a:r>
              <a:rPr lang="en-US" sz="2400" dirty="0" smtClean="0"/>
              <a:t>No motion:  static equilibrium.  Struts are either in compression or tension.</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25" y="1903550"/>
            <a:ext cx="2743200" cy="3091695"/>
          </a:xfrm>
          <a:prstGeom prst="rect">
            <a:avLst/>
          </a:prstGeom>
        </p:spPr>
      </p:pic>
      <p:sp>
        <p:nvSpPr>
          <p:cNvPr id="9" name="Rounded Rectangle 8"/>
          <p:cNvSpPr/>
          <p:nvPr/>
        </p:nvSpPr>
        <p:spPr>
          <a:xfrm>
            <a:off x="1188757" y="5714975"/>
            <a:ext cx="6675047" cy="64007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FFFF00"/>
                </a:solidFill>
              </a:rPr>
              <a:t>You are not responsible for this section!</a:t>
            </a:r>
            <a:endParaRPr lang="en-US" sz="2800" dirty="0">
              <a:solidFill>
                <a:srgbClr val="FFFF00"/>
              </a:solidFill>
            </a:endParaRPr>
          </a:p>
        </p:txBody>
      </p:sp>
    </p:spTree>
    <p:extLst>
      <p:ext uri="{BB962C8B-B14F-4D97-AF65-F5344CB8AC3E}">
        <p14:creationId xmlns:p14="http://schemas.microsoft.com/office/powerpoint/2010/main" val="3646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Arches and Domes</a:t>
            </a:r>
            <a:endParaRPr lang="en-US" dirty="0"/>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41</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67" y="1092504"/>
            <a:ext cx="4422986" cy="36576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080" y="1051586"/>
            <a:ext cx="4053840" cy="5425440"/>
          </a:xfrm>
          <a:prstGeom prst="rect">
            <a:avLst/>
          </a:prstGeom>
        </p:spPr>
      </p:pic>
      <p:sp>
        <p:nvSpPr>
          <p:cNvPr id="9" name="Rounded Rectangle 8"/>
          <p:cNvSpPr/>
          <p:nvPr/>
        </p:nvSpPr>
        <p:spPr>
          <a:xfrm>
            <a:off x="284004" y="5714975"/>
            <a:ext cx="6675047" cy="64007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FFFF00"/>
                </a:solidFill>
              </a:rPr>
              <a:t>You are not responsible for this section!</a:t>
            </a:r>
            <a:endParaRPr lang="en-US" sz="2800" dirty="0">
              <a:solidFill>
                <a:srgbClr val="FFFF00"/>
              </a:solidFill>
            </a:endParaRPr>
          </a:p>
        </p:txBody>
      </p:sp>
    </p:spTree>
    <p:extLst>
      <p:ext uri="{BB962C8B-B14F-4D97-AF65-F5344CB8AC3E}">
        <p14:creationId xmlns:p14="http://schemas.microsoft.com/office/powerpoint/2010/main" val="92751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Translational Equilibrium</a:t>
            </a:r>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5</a:t>
            </a:fld>
            <a:endParaRPr lang="en-US"/>
          </a:p>
        </p:txBody>
      </p:sp>
      <p:sp>
        <p:nvSpPr>
          <p:cNvPr id="6" name="TextBox 5"/>
          <p:cNvSpPr txBox="1"/>
          <p:nvPr/>
        </p:nvSpPr>
        <p:spPr>
          <a:xfrm>
            <a:off x="1280160" y="741145"/>
            <a:ext cx="6355080" cy="2539157"/>
          </a:xfrm>
          <a:prstGeom prst="rect">
            <a:avLst/>
          </a:prstGeom>
          <a:solidFill>
            <a:srgbClr val="92D050"/>
          </a:solidFill>
        </p:spPr>
        <p:txBody>
          <a:bodyPr wrap="square" rtlCol="0">
            <a:spAutoFit/>
          </a:bodyPr>
          <a:lstStyle/>
          <a:p>
            <a:pPr>
              <a:spcAft>
                <a:spcPts val="600"/>
              </a:spcAft>
            </a:pPr>
            <a:r>
              <a:rPr lang="en-US" sz="2400" dirty="0" smtClean="0">
                <a:latin typeface="Calibri" pitchFamily="34" charset="0"/>
                <a:cs typeface="Calibri" pitchFamily="34" charset="0"/>
              </a:rPr>
              <a:t>Now, the clever physics 1425 student might ask:  </a:t>
            </a:r>
          </a:p>
          <a:p>
            <a:pPr lvl="1">
              <a:spcAft>
                <a:spcPts val="600"/>
              </a:spcAft>
            </a:pPr>
            <a:r>
              <a:rPr lang="en-US" sz="2400" dirty="0" smtClean="0">
                <a:latin typeface="Calibri" pitchFamily="34" charset="0"/>
                <a:cs typeface="Calibri" pitchFamily="34" charset="0"/>
              </a:rPr>
              <a:t>“Doesn’t Newton’s Third Law imply that all objects are in a state of translational equilibrium?  After all:</a:t>
            </a:r>
          </a:p>
          <a:p>
            <a:pPr lvl="1">
              <a:spcAft>
                <a:spcPts val="600"/>
              </a:spcAft>
            </a:pPr>
            <a:endParaRPr lang="en-US" sz="2400" dirty="0">
              <a:latin typeface="Calibri" pitchFamily="34" charset="0"/>
              <a:cs typeface="Calibri" pitchFamily="34" charset="0"/>
            </a:endParaRPr>
          </a:p>
          <a:p>
            <a:pPr lvl="1">
              <a:spcAft>
                <a:spcPts val="600"/>
              </a:spcAft>
            </a:pPr>
            <a:endParaRPr lang="en-US" sz="2400" dirty="0" smtClean="0">
              <a:latin typeface="Calibri" pitchFamily="34" charset="0"/>
              <a:cs typeface="Calibri"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073281643"/>
              </p:ext>
            </p:extLst>
          </p:nvPr>
        </p:nvGraphicFramePr>
        <p:xfrm>
          <a:off x="2222820" y="2468880"/>
          <a:ext cx="4469760" cy="532800"/>
        </p:xfrm>
        <a:graphic>
          <a:graphicData uri="http://schemas.openxmlformats.org/presentationml/2006/ole">
            <mc:AlternateContent xmlns:mc="http://schemas.openxmlformats.org/markup-compatibility/2006">
              <mc:Choice xmlns:v="urn:schemas-microsoft-com:vml" Requires="v">
                <p:oleObj spid="_x0000_s350369" name="Equation" r:id="rId3" imgW="2234880" imgH="266400" progId="Equation.DSMT4">
                  <p:embed/>
                </p:oleObj>
              </mc:Choice>
              <mc:Fallback>
                <p:oleObj name="Equation" r:id="rId3" imgW="2234880" imgH="266400" progId="Equation.DSMT4">
                  <p:embed/>
                  <p:pic>
                    <p:nvPicPr>
                      <p:cNvPr id="0" name=""/>
                      <p:cNvPicPr/>
                      <p:nvPr/>
                    </p:nvPicPr>
                    <p:blipFill>
                      <a:blip r:embed="rId4"/>
                      <a:stretch>
                        <a:fillRect/>
                      </a:stretch>
                    </p:blipFill>
                    <p:spPr>
                      <a:xfrm>
                        <a:off x="2222820" y="2468880"/>
                        <a:ext cx="4469760" cy="532800"/>
                      </a:xfrm>
                      <a:prstGeom prst="rect">
                        <a:avLst/>
                      </a:prstGeom>
                    </p:spPr>
                  </p:pic>
                </p:oleObj>
              </mc:Fallback>
            </mc:AlternateContent>
          </a:graphicData>
        </a:graphic>
      </p:graphicFrame>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8629" y="3859196"/>
            <a:ext cx="4522230" cy="1003529"/>
          </a:xfrm>
          <a:prstGeom prst="rect">
            <a:avLst/>
          </a:prstGeom>
        </p:spPr>
      </p:pic>
      <p:cxnSp>
        <p:nvCxnSpPr>
          <p:cNvPr id="9" name="Straight Arrow Connector 8"/>
          <p:cNvCxnSpPr/>
          <p:nvPr/>
        </p:nvCxnSpPr>
        <p:spPr>
          <a:xfrm>
            <a:off x="5715000" y="4955321"/>
            <a:ext cx="1645920" cy="0"/>
          </a:xfrm>
          <a:prstGeom prst="straightConnector1">
            <a:avLst/>
          </a:prstGeom>
          <a:ln w="38100">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0" name="Object 9"/>
          <p:cNvGraphicFramePr>
            <a:graphicFrameLocks noChangeAspect="1"/>
          </p:cNvGraphicFramePr>
          <p:nvPr>
            <p:extLst>
              <p:ext uri="{D42A27DB-BD31-4B8C-83A1-F6EECF244321}">
                <p14:modId xmlns:p14="http://schemas.microsoft.com/office/powerpoint/2010/main" val="409445645"/>
              </p:ext>
            </p:extLst>
          </p:nvPr>
        </p:nvGraphicFramePr>
        <p:xfrm>
          <a:off x="6605297" y="4447321"/>
          <a:ext cx="508000" cy="508000"/>
        </p:xfrm>
        <a:graphic>
          <a:graphicData uri="http://schemas.openxmlformats.org/presentationml/2006/ole">
            <mc:AlternateContent xmlns:mc="http://schemas.openxmlformats.org/markup-compatibility/2006">
              <mc:Choice xmlns:v="urn:schemas-microsoft-com:vml" Requires="v">
                <p:oleObj spid="_x0000_s350370" name="Equation" r:id="rId6" imgW="253800" imgH="253800" progId="Equation.DSMT4">
                  <p:embed/>
                </p:oleObj>
              </mc:Choice>
              <mc:Fallback>
                <p:oleObj name="Equation" r:id="rId6" imgW="253800" imgH="253800" progId="Equation.DSMT4">
                  <p:embed/>
                  <p:pic>
                    <p:nvPicPr>
                      <p:cNvPr id="0" name=""/>
                      <p:cNvPicPr>
                        <a:picLocks noChangeAspect="1" noChangeArrowheads="1"/>
                      </p:cNvPicPr>
                      <p:nvPr/>
                    </p:nvPicPr>
                    <p:blipFill>
                      <a:blip r:embed="rId7"/>
                      <a:srcRect/>
                      <a:stretch>
                        <a:fillRect/>
                      </a:stretch>
                    </p:blipFill>
                    <p:spPr bwMode="auto">
                      <a:xfrm>
                        <a:off x="6605297" y="4447321"/>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1" name="Straight Arrow Connector 10"/>
          <p:cNvCxnSpPr/>
          <p:nvPr/>
        </p:nvCxnSpPr>
        <p:spPr>
          <a:xfrm flipH="1">
            <a:off x="4069080" y="3858394"/>
            <a:ext cx="1645920" cy="0"/>
          </a:xfrm>
          <a:prstGeom prst="straightConnector1">
            <a:avLst/>
          </a:prstGeom>
          <a:ln w="38100">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2" name="Object 11"/>
          <p:cNvGraphicFramePr>
            <a:graphicFrameLocks noChangeAspect="1"/>
          </p:cNvGraphicFramePr>
          <p:nvPr>
            <p:extLst>
              <p:ext uri="{D42A27DB-BD31-4B8C-83A1-F6EECF244321}">
                <p14:modId xmlns:p14="http://schemas.microsoft.com/office/powerpoint/2010/main" val="1237560668"/>
              </p:ext>
            </p:extLst>
          </p:nvPr>
        </p:nvGraphicFramePr>
        <p:xfrm>
          <a:off x="4754880" y="3337560"/>
          <a:ext cx="508000" cy="508000"/>
        </p:xfrm>
        <a:graphic>
          <a:graphicData uri="http://schemas.openxmlformats.org/presentationml/2006/ole">
            <mc:AlternateContent xmlns:mc="http://schemas.openxmlformats.org/markup-compatibility/2006">
              <mc:Choice xmlns:v="urn:schemas-microsoft-com:vml" Requires="v">
                <p:oleObj spid="_x0000_s350371" name="Equation" r:id="rId8" imgW="253800" imgH="253800" progId="Equation.DSMT4">
                  <p:embed/>
                </p:oleObj>
              </mc:Choice>
              <mc:Fallback>
                <p:oleObj name="Equation" r:id="rId8" imgW="253800" imgH="253800" progId="Equation.DSMT4">
                  <p:embed/>
                  <p:pic>
                    <p:nvPicPr>
                      <p:cNvPr id="0" name=""/>
                      <p:cNvPicPr>
                        <a:picLocks noChangeAspect="1" noChangeArrowheads="1"/>
                      </p:cNvPicPr>
                      <p:nvPr/>
                    </p:nvPicPr>
                    <p:blipFill>
                      <a:blip r:embed="rId9"/>
                      <a:srcRect/>
                      <a:stretch>
                        <a:fillRect/>
                      </a:stretch>
                    </p:blipFill>
                    <p:spPr bwMode="auto">
                      <a:xfrm>
                        <a:off x="4754880" y="3337560"/>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3" name="Straight Connector 12"/>
          <p:cNvCxnSpPr/>
          <p:nvPr/>
        </p:nvCxnSpPr>
        <p:spPr>
          <a:xfrm flipV="1">
            <a:off x="2057400" y="3538001"/>
            <a:ext cx="0" cy="1645920"/>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37160" y="5440680"/>
            <a:ext cx="8915400" cy="1200329"/>
          </a:xfrm>
          <a:prstGeom prst="rect">
            <a:avLst/>
          </a:prstGeom>
          <a:noFill/>
        </p:spPr>
        <p:txBody>
          <a:bodyPr wrap="square" rtlCol="0">
            <a:spAutoFit/>
          </a:bodyPr>
          <a:lstStyle/>
          <a:p>
            <a:pPr>
              <a:spcAft>
                <a:spcPts val="600"/>
              </a:spcAft>
            </a:pPr>
            <a:r>
              <a:rPr lang="en-US" sz="2400" dirty="0" smtClean="0">
                <a:latin typeface="Calibri" pitchFamily="34" charset="0"/>
                <a:cs typeface="Calibri" pitchFamily="34" charset="0"/>
              </a:rPr>
              <a:t>No!  If </a:t>
            </a:r>
            <a:r>
              <a:rPr lang="en-US" sz="2400" b="1" dirty="0" smtClean="0">
                <a:latin typeface="Times New Roman" pitchFamily="18" charset="0"/>
                <a:cs typeface="Times New Roman" pitchFamily="18" charset="0"/>
              </a:rPr>
              <a:t>F</a:t>
            </a:r>
            <a:r>
              <a:rPr lang="en-US" sz="2400" baseline="-25000" dirty="0" smtClean="0">
                <a:latin typeface="Calibri" pitchFamily="34" charset="0"/>
                <a:cs typeface="Calibri" pitchFamily="34" charset="0"/>
              </a:rPr>
              <a:t>AB</a:t>
            </a:r>
            <a:r>
              <a:rPr lang="en-US" sz="2400" dirty="0" smtClean="0">
                <a:latin typeface="Calibri" pitchFamily="34" charset="0"/>
                <a:cs typeface="Calibri" pitchFamily="34" charset="0"/>
              </a:rPr>
              <a:t> is the force the spring exerts on the ball then </a:t>
            </a:r>
            <a:r>
              <a:rPr lang="en-US" sz="2400" b="1" dirty="0" smtClean="0">
                <a:latin typeface="Times New Roman" pitchFamily="18" charset="0"/>
                <a:cs typeface="Times New Roman" pitchFamily="18" charset="0"/>
              </a:rPr>
              <a:t>F</a:t>
            </a:r>
            <a:r>
              <a:rPr lang="en-US" sz="2400" baseline="-25000" dirty="0" smtClean="0">
                <a:latin typeface="Calibri" pitchFamily="34" charset="0"/>
                <a:cs typeface="Calibri" pitchFamily="34" charset="0"/>
              </a:rPr>
              <a:t>BA</a:t>
            </a:r>
            <a:r>
              <a:rPr lang="en-US" sz="2400" dirty="0" smtClean="0">
                <a:latin typeface="Calibri" pitchFamily="34" charset="0"/>
                <a:cs typeface="Calibri" pitchFamily="34" charset="0"/>
              </a:rPr>
              <a:t> is the force the ball exerts back on the spring.  We are not allowed to add them together because they act on different objects.</a:t>
            </a:r>
          </a:p>
        </p:txBody>
      </p:sp>
    </p:spTree>
    <p:extLst>
      <p:ext uri="{BB962C8B-B14F-4D97-AF65-F5344CB8AC3E}">
        <p14:creationId xmlns:p14="http://schemas.microsoft.com/office/powerpoint/2010/main" val="40030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Traction Apparatus</a:t>
            </a:r>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 y="2103088"/>
            <a:ext cx="1673143" cy="4059429"/>
          </a:xfrm>
          <a:prstGeom prst="rect">
            <a:avLst/>
          </a:prstGeom>
        </p:spPr>
      </p:pic>
      <p:sp>
        <p:nvSpPr>
          <p:cNvPr id="7" name="TextBox 6"/>
          <p:cNvSpPr txBox="1"/>
          <p:nvPr/>
        </p:nvSpPr>
        <p:spPr>
          <a:xfrm>
            <a:off x="182880" y="1005809"/>
            <a:ext cx="8823960" cy="830997"/>
          </a:xfrm>
          <a:prstGeom prst="rect">
            <a:avLst/>
          </a:prstGeo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spcAft>
                <a:spcPts val="600"/>
              </a:spcAft>
            </a:pPr>
            <a:r>
              <a:rPr lang="en-US" sz="2400" dirty="0" smtClean="0">
                <a:latin typeface="Calibri" pitchFamily="34" charset="0"/>
                <a:cs typeface="Calibri" pitchFamily="34" charset="0"/>
              </a:rPr>
              <a:t>What force must be exerted at </a:t>
            </a:r>
            <a:r>
              <a:rPr lang="en-US" sz="2400" b="1" i="1" dirty="0" smtClean="0">
                <a:latin typeface="Times New Roman" pitchFamily="18" charset="0"/>
                <a:cs typeface="Times New Roman" pitchFamily="18" charset="0"/>
              </a:rPr>
              <a:t>A</a:t>
            </a:r>
            <a:r>
              <a:rPr lang="en-US" sz="2400" dirty="0" smtClean="0">
                <a:latin typeface="Calibri" pitchFamily="34" charset="0"/>
                <a:cs typeface="Calibri" pitchFamily="34" charset="0"/>
              </a:rPr>
              <a:t> to give an upward force of 32 N on the cervical traction device.</a:t>
            </a:r>
          </a:p>
        </p:txBody>
      </p:sp>
      <p:sp>
        <p:nvSpPr>
          <p:cNvPr id="8" name="TextBox 7"/>
          <p:cNvSpPr txBox="1"/>
          <p:nvPr/>
        </p:nvSpPr>
        <p:spPr>
          <a:xfrm>
            <a:off x="1874520" y="2091858"/>
            <a:ext cx="5280660" cy="2092881"/>
          </a:xfrm>
          <a:prstGeom prst="rect">
            <a:avLst/>
          </a:prstGeom>
          <a:noFill/>
        </p:spPr>
        <p:txBody>
          <a:bodyPr wrap="square" rtlCol="0">
            <a:spAutoFit/>
          </a:bodyPr>
          <a:lstStyle/>
          <a:p>
            <a:pPr marL="457200" indent="-457200">
              <a:spcAft>
                <a:spcPts val="600"/>
              </a:spcAft>
              <a:buFont typeface="+mj-lt"/>
              <a:buAutoNum type="arabicPeriod"/>
            </a:pPr>
            <a:r>
              <a:rPr lang="en-US" sz="2400" dirty="0" smtClean="0">
                <a:latin typeface="Calibri" pitchFamily="34" charset="0"/>
                <a:cs typeface="Calibri" pitchFamily="34" charset="0"/>
              </a:rPr>
              <a:t>Draw a diagram with all the forces:</a:t>
            </a:r>
          </a:p>
          <a:p>
            <a:pPr marL="457200" indent="-457200">
              <a:spcAft>
                <a:spcPts val="600"/>
              </a:spcAft>
              <a:buFont typeface="+mj-lt"/>
              <a:buAutoNum type="arabicPeriod"/>
            </a:pPr>
            <a:r>
              <a:rPr lang="en-US" sz="2400" dirty="0" smtClean="0">
                <a:latin typeface="Calibri" pitchFamily="34" charset="0"/>
                <a:cs typeface="Calibri" pitchFamily="34" charset="0"/>
              </a:rPr>
              <a:t>Since </a:t>
            </a:r>
            <a:r>
              <a:rPr lang="en-US" sz="2400" b="1" dirty="0" smtClean="0">
                <a:solidFill>
                  <a:srgbClr val="6600FF"/>
                </a:solidFill>
                <a:latin typeface="Times New Roman" pitchFamily="18" charset="0"/>
                <a:cs typeface="Times New Roman" pitchFamily="18" charset="0"/>
              </a:rPr>
              <a:t>a</a:t>
            </a:r>
            <a:r>
              <a:rPr lang="en-US" sz="2400" dirty="0" smtClean="0">
                <a:solidFill>
                  <a:srgbClr val="6600FF"/>
                </a:solidFill>
                <a:latin typeface="Calibri" pitchFamily="34" charset="0"/>
                <a:cs typeface="Calibri" pitchFamily="34" charset="0"/>
              </a:rPr>
              <a:t> = 0 </a:t>
            </a:r>
            <a:r>
              <a:rPr lang="en-US" sz="2400" dirty="0" smtClean="0">
                <a:latin typeface="Calibri" pitchFamily="34" charset="0"/>
                <a:cs typeface="Calibri" pitchFamily="34" charset="0"/>
              </a:rPr>
              <a:t>we have </a:t>
            </a:r>
            <a:r>
              <a:rPr lang="en-US" sz="2400" dirty="0" smtClean="0">
                <a:solidFill>
                  <a:srgbClr val="6600FF"/>
                </a:solidFill>
                <a:latin typeface="Symbol" pitchFamily="18" charset="2"/>
                <a:cs typeface="Calibri" pitchFamily="34" charset="0"/>
              </a:rPr>
              <a:t>S</a:t>
            </a:r>
            <a:r>
              <a:rPr lang="en-US" sz="2400" b="1" dirty="0" smtClean="0">
                <a:solidFill>
                  <a:srgbClr val="6600FF"/>
                </a:solidFill>
                <a:latin typeface="Times New Roman" pitchFamily="18" charset="0"/>
                <a:cs typeface="Times New Roman" pitchFamily="18" charset="0"/>
              </a:rPr>
              <a:t>F</a:t>
            </a:r>
            <a:r>
              <a:rPr lang="en-US" sz="2400" dirty="0" smtClean="0">
                <a:solidFill>
                  <a:srgbClr val="6600FF"/>
                </a:solidFill>
                <a:latin typeface="Calibri" pitchFamily="34" charset="0"/>
                <a:cs typeface="Calibri" pitchFamily="34" charset="0"/>
              </a:rPr>
              <a:t> = 0</a:t>
            </a:r>
            <a:r>
              <a:rPr lang="en-US" sz="2400" dirty="0" smtClean="0">
                <a:latin typeface="Calibri" pitchFamily="34" charset="0"/>
                <a:cs typeface="Calibri" pitchFamily="34" charset="0"/>
              </a:rPr>
              <a:t>:  </a:t>
            </a:r>
            <a:r>
              <a:rPr lang="en-US" sz="2400" dirty="0" smtClean="0">
                <a:solidFill>
                  <a:srgbClr val="FF0000"/>
                </a:solidFill>
                <a:latin typeface="Calibri" pitchFamily="34" charset="0"/>
                <a:cs typeface="Calibri" pitchFamily="34" charset="0"/>
              </a:rPr>
              <a:t>Translational Equilibrium</a:t>
            </a:r>
            <a:r>
              <a:rPr lang="en-US" sz="2400" dirty="0" smtClean="0">
                <a:latin typeface="Calibri" pitchFamily="34" charset="0"/>
                <a:cs typeface="Calibri" pitchFamily="34" charset="0"/>
              </a:rPr>
              <a:t>.</a:t>
            </a:r>
          </a:p>
          <a:p>
            <a:pPr marL="457200" indent="-457200">
              <a:spcAft>
                <a:spcPts val="600"/>
              </a:spcAft>
              <a:buFont typeface="+mj-lt"/>
              <a:buAutoNum type="arabicPeriod"/>
            </a:pPr>
            <a:r>
              <a:rPr lang="en-US" sz="2400" dirty="0" smtClean="0">
                <a:latin typeface="Calibri" pitchFamily="34" charset="0"/>
                <a:cs typeface="Calibri" pitchFamily="34" charset="0"/>
              </a:rPr>
              <a:t>Note that </a:t>
            </a:r>
            <a:r>
              <a:rPr lang="en-US" sz="2400" i="1" dirty="0" smtClean="0">
                <a:solidFill>
                  <a:srgbClr val="6600FF"/>
                </a:solidFill>
                <a:latin typeface="Times New Roman" pitchFamily="18" charset="0"/>
                <a:cs typeface="Times New Roman" pitchFamily="18" charset="0"/>
              </a:rPr>
              <a:t>T</a:t>
            </a:r>
            <a:r>
              <a:rPr lang="en-US" sz="2400" baseline="-25000" dirty="0" smtClean="0">
                <a:solidFill>
                  <a:srgbClr val="6600FF"/>
                </a:solidFill>
                <a:latin typeface="Calibri" pitchFamily="34" charset="0"/>
                <a:cs typeface="Calibri" pitchFamily="34" charset="0"/>
              </a:rPr>
              <a:t>1</a:t>
            </a:r>
            <a:r>
              <a:rPr lang="en-US" sz="2400" dirty="0" smtClean="0">
                <a:solidFill>
                  <a:srgbClr val="6600FF"/>
                </a:solidFill>
                <a:latin typeface="Calibri" pitchFamily="34" charset="0"/>
                <a:cs typeface="Calibri" pitchFamily="34" charset="0"/>
              </a:rPr>
              <a:t> = </a:t>
            </a:r>
            <a:r>
              <a:rPr lang="en-US" sz="2400" i="1" dirty="0" smtClean="0">
                <a:solidFill>
                  <a:srgbClr val="6600FF"/>
                </a:solidFill>
                <a:latin typeface="Times New Roman" pitchFamily="18" charset="0"/>
                <a:cs typeface="Times New Roman" pitchFamily="18" charset="0"/>
              </a:rPr>
              <a:t>T</a:t>
            </a:r>
            <a:r>
              <a:rPr lang="en-US" sz="2400" baseline="-25000" dirty="0" smtClean="0">
                <a:solidFill>
                  <a:srgbClr val="6600FF"/>
                </a:solidFill>
                <a:latin typeface="Calibri" pitchFamily="34" charset="0"/>
                <a:cs typeface="Calibri" pitchFamily="34" charset="0"/>
              </a:rPr>
              <a:t>2</a:t>
            </a:r>
            <a:r>
              <a:rPr lang="en-US" sz="2400" dirty="0" smtClean="0">
                <a:latin typeface="Calibri" pitchFamily="34" charset="0"/>
                <a:cs typeface="Calibri" pitchFamily="34" charset="0"/>
              </a:rPr>
              <a:t> or else the pulley would rotate.</a:t>
            </a:r>
          </a:p>
        </p:txBody>
      </p:sp>
      <p:cxnSp>
        <p:nvCxnSpPr>
          <p:cNvPr id="9" name="Straight Connector 8"/>
          <p:cNvCxnSpPr/>
          <p:nvPr/>
        </p:nvCxnSpPr>
        <p:spPr>
          <a:xfrm>
            <a:off x="7155180" y="2285969"/>
            <a:ext cx="1851660" cy="0"/>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bwMode="auto">
          <a:xfrm>
            <a:off x="7680960" y="3749009"/>
            <a:ext cx="640080" cy="640080"/>
          </a:xfrm>
          <a:prstGeom prst="ellipse">
            <a:avLst/>
          </a:prstGeom>
          <a:noFill/>
          <a:ln w="38100" cap="flat" cmpd="sng" algn="ctr">
            <a:solidFill>
              <a:schemeClr val="tx1"/>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sp>
        <p:nvSpPr>
          <p:cNvPr id="11" name="Oval 10"/>
          <p:cNvSpPr/>
          <p:nvPr/>
        </p:nvSpPr>
        <p:spPr bwMode="auto">
          <a:xfrm>
            <a:off x="7909560" y="3977609"/>
            <a:ext cx="182880" cy="182880"/>
          </a:xfrm>
          <a:prstGeom prst="ellipse">
            <a:avLst/>
          </a:prstGeom>
          <a:solidFill>
            <a:schemeClr val="bg2">
              <a:lumMod val="60000"/>
              <a:lumOff val="40000"/>
            </a:schemeClr>
          </a:solidFill>
          <a:ln w="38100" cap="flat" cmpd="sng" algn="ctr">
            <a:solidFill>
              <a:schemeClr val="tx1"/>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cxnSp>
        <p:nvCxnSpPr>
          <p:cNvPr id="12" name="Straight Connector 11"/>
          <p:cNvCxnSpPr/>
          <p:nvPr/>
        </p:nvCxnSpPr>
        <p:spPr>
          <a:xfrm>
            <a:off x="8001000" y="4069049"/>
            <a:ext cx="0" cy="1691640"/>
          </a:xfrm>
          <a:prstGeom prst="line">
            <a:avLst/>
          </a:prstGeom>
          <a:ln w="1905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10" idx="2"/>
          </p:cNvCxnSpPr>
          <p:nvPr/>
        </p:nvCxnSpPr>
        <p:spPr>
          <a:xfrm flipV="1">
            <a:off x="7680960" y="2285969"/>
            <a:ext cx="0" cy="1783080"/>
          </a:xfrm>
          <a:prstGeom prst="line">
            <a:avLst/>
          </a:prstGeom>
          <a:ln w="1905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0" idx="6"/>
          </p:cNvCxnSpPr>
          <p:nvPr/>
        </p:nvCxnSpPr>
        <p:spPr>
          <a:xfrm flipV="1">
            <a:off x="8321040" y="2971769"/>
            <a:ext cx="0" cy="1097280"/>
          </a:xfrm>
          <a:prstGeom prst="line">
            <a:avLst/>
          </a:prstGeom>
          <a:ln w="1905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7680960" y="2285969"/>
            <a:ext cx="0" cy="54864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996187" y="4069049"/>
            <a:ext cx="0" cy="54864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8321040" y="2860276"/>
            <a:ext cx="0" cy="54864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7680960" y="3520409"/>
            <a:ext cx="0" cy="54864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8321040" y="3520409"/>
            <a:ext cx="0" cy="54864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8001000" y="5212049"/>
            <a:ext cx="0" cy="54864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1" name="Object 20"/>
          <p:cNvGraphicFramePr>
            <a:graphicFrameLocks noChangeAspect="1"/>
          </p:cNvGraphicFramePr>
          <p:nvPr>
            <p:extLst>
              <p:ext uri="{D42A27DB-BD31-4B8C-83A1-F6EECF244321}">
                <p14:modId xmlns:p14="http://schemas.microsoft.com/office/powerpoint/2010/main" val="2418131503"/>
              </p:ext>
            </p:extLst>
          </p:nvPr>
        </p:nvGraphicFramePr>
        <p:xfrm>
          <a:off x="7269480" y="2353346"/>
          <a:ext cx="279400" cy="457200"/>
        </p:xfrm>
        <a:graphic>
          <a:graphicData uri="http://schemas.openxmlformats.org/presentationml/2006/ole">
            <mc:AlternateContent xmlns:mc="http://schemas.openxmlformats.org/markup-compatibility/2006">
              <mc:Choice xmlns:v="urn:schemas-microsoft-com:vml" Requires="v">
                <p:oleObj spid="_x0000_s351711" name="Equation" r:id="rId4" imgW="139680" imgH="228600" progId="Equation.DSMT4">
                  <p:embed/>
                </p:oleObj>
              </mc:Choice>
              <mc:Fallback>
                <p:oleObj name="Equation" r:id="rId4" imgW="13968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9480" y="2353346"/>
                        <a:ext cx="27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2029126522"/>
              </p:ext>
            </p:extLst>
          </p:nvPr>
        </p:nvGraphicFramePr>
        <p:xfrm>
          <a:off x="7315200" y="3566129"/>
          <a:ext cx="279400" cy="457200"/>
        </p:xfrm>
        <a:graphic>
          <a:graphicData uri="http://schemas.openxmlformats.org/presentationml/2006/ole">
            <mc:AlternateContent xmlns:mc="http://schemas.openxmlformats.org/markup-compatibility/2006">
              <mc:Choice xmlns:v="urn:schemas-microsoft-com:vml" Requires="v">
                <p:oleObj spid="_x0000_s351712" name="Equation" r:id="rId6" imgW="139680" imgH="228600" progId="Equation.DSMT4">
                  <p:embed/>
                </p:oleObj>
              </mc:Choice>
              <mc:Fallback>
                <p:oleObj name="Equation" r:id="rId6" imgW="13968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3566129"/>
                        <a:ext cx="27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1215781343"/>
              </p:ext>
            </p:extLst>
          </p:nvPr>
        </p:nvGraphicFramePr>
        <p:xfrm>
          <a:off x="8432483" y="2853977"/>
          <a:ext cx="330200" cy="457200"/>
        </p:xfrm>
        <a:graphic>
          <a:graphicData uri="http://schemas.openxmlformats.org/presentationml/2006/ole">
            <mc:AlternateContent xmlns:mc="http://schemas.openxmlformats.org/markup-compatibility/2006">
              <mc:Choice xmlns:v="urn:schemas-microsoft-com:vml" Requires="v">
                <p:oleObj spid="_x0000_s351713" name="Equation" r:id="rId7" imgW="164880" imgH="228600" progId="Equation.DSMT4">
                  <p:embed/>
                </p:oleObj>
              </mc:Choice>
              <mc:Fallback>
                <p:oleObj name="Equation" r:id="rId7" imgW="164880" imgH="228600" progId="Equation.DSMT4">
                  <p:embed/>
                  <p:pic>
                    <p:nvPicPr>
                      <p:cNvPr id="0" name=""/>
                      <p:cNvPicPr>
                        <a:picLocks noChangeAspect="1" noChangeArrowheads="1"/>
                      </p:cNvPicPr>
                      <p:nvPr/>
                    </p:nvPicPr>
                    <p:blipFill>
                      <a:blip r:embed="rId8"/>
                      <a:srcRect/>
                      <a:stretch>
                        <a:fillRect/>
                      </a:stretch>
                    </p:blipFill>
                    <p:spPr bwMode="auto">
                      <a:xfrm>
                        <a:off x="8432483" y="2853977"/>
                        <a:ext cx="33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723490191"/>
              </p:ext>
            </p:extLst>
          </p:nvPr>
        </p:nvGraphicFramePr>
        <p:xfrm>
          <a:off x="8458200" y="3584162"/>
          <a:ext cx="330200" cy="457200"/>
        </p:xfrm>
        <a:graphic>
          <a:graphicData uri="http://schemas.openxmlformats.org/presentationml/2006/ole">
            <mc:AlternateContent xmlns:mc="http://schemas.openxmlformats.org/markup-compatibility/2006">
              <mc:Choice xmlns:v="urn:schemas-microsoft-com:vml" Requires="v">
                <p:oleObj spid="_x0000_s351714" name="Equation" r:id="rId9" imgW="164880" imgH="228600" progId="Equation.DSMT4">
                  <p:embed/>
                </p:oleObj>
              </mc:Choice>
              <mc:Fallback>
                <p:oleObj name="Equation" r:id="rId9" imgW="164880" imgH="228600" progId="Equation.DSMT4">
                  <p:embed/>
                  <p:pic>
                    <p:nvPicPr>
                      <p:cNvPr id="0" name=""/>
                      <p:cNvPicPr>
                        <a:picLocks noChangeAspect="1" noChangeArrowheads="1"/>
                      </p:cNvPicPr>
                      <p:nvPr/>
                    </p:nvPicPr>
                    <p:blipFill>
                      <a:blip r:embed="rId10"/>
                      <a:srcRect/>
                      <a:stretch>
                        <a:fillRect/>
                      </a:stretch>
                    </p:blipFill>
                    <p:spPr bwMode="auto">
                      <a:xfrm>
                        <a:off x="8458200" y="3584162"/>
                        <a:ext cx="33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1093080084"/>
              </p:ext>
            </p:extLst>
          </p:nvPr>
        </p:nvGraphicFramePr>
        <p:xfrm>
          <a:off x="8105458" y="4335114"/>
          <a:ext cx="304800" cy="457200"/>
        </p:xfrm>
        <a:graphic>
          <a:graphicData uri="http://schemas.openxmlformats.org/presentationml/2006/ole">
            <mc:AlternateContent xmlns:mc="http://schemas.openxmlformats.org/markup-compatibility/2006">
              <mc:Choice xmlns:v="urn:schemas-microsoft-com:vml" Requires="v">
                <p:oleObj spid="_x0000_s351715" name="Equation" r:id="rId11" imgW="152280" imgH="228600" progId="Equation.DSMT4">
                  <p:embed/>
                </p:oleObj>
              </mc:Choice>
              <mc:Fallback>
                <p:oleObj name="Equation" r:id="rId11" imgW="152280" imgH="228600" progId="Equation.DSMT4">
                  <p:embed/>
                  <p:pic>
                    <p:nvPicPr>
                      <p:cNvPr id="0" name=""/>
                      <p:cNvPicPr>
                        <a:picLocks noChangeAspect="1" noChangeArrowheads="1"/>
                      </p:cNvPicPr>
                      <p:nvPr/>
                    </p:nvPicPr>
                    <p:blipFill>
                      <a:blip r:embed="rId12"/>
                      <a:srcRect/>
                      <a:stretch>
                        <a:fillRect/>
                      </a:stretch>
                    </p:blipFill>
                    <p:spPr bwMode="auto">
                      <a:xfrm>
                        <a:off x="8105458" y="4335114"/>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419045077"/>
              </p:ext>
            </p:extLst>
          </p:nvPr>
        </p:nvGraphicFramePr>
        <p:xfrm>
          <a:off x="8092440" y="5303489"/>
          <a:ext cx="304800" cy="457200"/>
        </p:xfrm>
        <a:graphic>
          <a:graphicData uri="http://schemas.openxmlformats.org/presentationml/2006/ole">
            <mc:AlternateContent xmlns:mc="http://schemas.openxmlformats.org/markup-compatibility/2006">
              <mc:Choice xmlns:v="urn:schemas-microsoft-com:vml" Requires="v">
                <p:oleObj spid="_x0000_s351716" name="Equation" r:id="rId13" imgW="152280" imgH="228600" progId="Equation.DSMT4">
                  <p:embed/>
                </p:oleObj>
              </mc:Choice>
              <mc:Fallback>
                <p:oleObj name="Equation" r:id="rId13" imgW="152280" imgH="228600" progId="Equation.DSMT4">
                  <p:embed/>
                  <p:pic>
                    <p:nvPicPr>
                      <p:cNvPr id="0" name=""/>
                      <p:cNvPicPr>
                        <a:picLocks noChangeAspect="1" noChangeArrowheads="1"/>
                      </p:cNvPicPr>
                      <p:nvPr/>
                    </p:nvPicPr>
                    <p:blipFill>
                      <a:blip r:embed="rId14"/>
                      <a:srcRect/>
                      <a:stretch>
                        <a:fillRect/>
                      </a:stretch>
                    </p:blipFill>
                    <p:spPr bwMode="auto">
                      <a:xfrm>
                        <a:off x="8092440" y="5303489"/>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7" name="Straight Arrow Connector 26"/>
          <p:cNvCxnSpPr/>
          <p:nvPr/>
        </p:nvCxnSpPr>
        <p:spPr>
          <a:xfrm flipV="1">
            <a:off x="8321040" y="2331689"/>
            <a:ext cx="0" cy="528587"/>
          </a:xfrm>
          <a:prstGeom prst="straightConnector1">
            <a:avLst/>
          </a:prstGeom>
          <a:ln w="38100">
            <a:solidFill>
              <a:srgbClr val="FF0000"/>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8" name="Object 27"/>
          <p:cNvGraphicFramePr>
            <a:graphicFrameLocks noChangeAspect="1"/>
          </p:cNvGraphicFramePr>
          <p:nvPr>
            <p:extLst>
              <p:ext uri="{D42A27DB-BD31-4B8C-83A1-F6EECF244321}">
                <p14:modId xmlns:p14="http://schemas.microsoft.com/office/powerpoint/2010/main" val="3924032882"/>
              </p:ext>
            </p:extLst>
          </p:nvPr>
        </p:nvGraphicFramePr>
        <p:xfrm>
          <a:off x="8458200" y="2395189"/>
          <a:ext cx="330200" cy="330200"/>
        </p:xfrm>
        <a:graphic>
          <a:graphicData uri="http://schemas.openxmlformats.org/presentationml/2006/ole">
            <mc:AlternateContent xmlns:mc="http://schemas.openxmlformats.org/markup-compatibility/2006">
              <mc:Choice xmlns:v="urn:schemas-microsoft-com:vml" Requires="v">
                <p:oleObj spid="_x0000_s351717" name="Equation" r:id="rId15" imgW="164880" imgH="164880" progId="Equation.DSMT4">
                  <p:embed/>
                </p:oleObj>
              </mc:Choice>
              <mc:Fallback>
                <p:oleObj name="Equation" r:id="rId15" imgW="164880" imgH="164880" progId="Equation.DSMT4">
                  <p:embed/>
                  <p:pic>
                    <p:nvPicPr>
                      <p:cNvPr id="0" name=""/>
                      <p:cNvPicPr>
                        <a:picLocks noChangeAspect="1" noChangeArrowheads="1"/>
                      </p:cNvPicPr>
                      <p:nvPr/>
                    </p:nvPicPr>
                    <p:blipFill>
                      <a:blip r:embed="rId16"/>
                      <a:srcRect/>
                      <a:stretch>
                        <a:fillRect/>
                      </a:stretch>
                    </p:blipFill>
                    <p:spPr bwMode="auto">
                      <a:xfrm>
                        <a:off x="8458200" y="2395189"/>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9" name="Straight Arrow Connector 28"/>
          <p:cNvCxnSpPr/>
          <p:nvPr/>
        </p:nvCxnSpPr>
        <p:spPr>
          <a:xfrm>
            <a:off x="8001000" y="5760689"/>
            <a:ext cx="0" cy="502920"/>
          </a:xfrm>
          <a:prstGeom prst="straightConnector1">
            <a:avLst/>
          </a:prstGeom>
          <a:ln w="38100">
            <a:solidFill>
              <a:srgbClr val="FF0000"/>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0" name="Object 29"/>
          <p:cNvGraphicFramePr>
            <a:graphicFrameLocks noChangeAspect="1"/>
          </p:cNvGraphicFramePr>
          <p:nvPr>
            <p:extLst>
              <p:ext uri="{D42A27DB-BD31-4B8C-83A1-F6EECF244321}">
                <p14:modId xmlns:p14="http://schemas.microsoft.com/office/powerpoint/2010/main" val="2529404086"/>
              </p:ext>
            </p:extLst>
          </p:nvPr>
        </p:nvGraphicFramePr>
        <p:xfrm>
          <a:off x="8092440" y="5833714"/>
          <a:ext cx="685800" cy="355600"/>
        </p:xfrm>
        <a:graphic>
          <a:graphicData uri="http://schemas.openxmlformats.org/presentationml/2006/ole">
            <mc:AlternateContent xmlns:mc="http://schemas.openxmlformats.org/markup-compatibility/2006">
              <mc:Choice xmlns:v="urn:schemas-microsoft-com:vml" Requires="v">
                <p:oleObj spid="_x0000_s351718" name="Equation" r:id="rId17" imgW="342720" imgH="177480" progId="Equation.DSMT4">
                  <p:embed/>
                </p:oleObj>
              </mc:Choice>
              <mc:Fallback>
                <p:oleObj name="Equation" r:id="rId17" imgW="342720" imgH="177480" progId="Equation.DSMT4">
                  <p:embed/>
                  <p:pic>
                    <p:nvPicPr>
                      <p:cNvPr id="0" name=""/>
                      <p:cNvPicPr>
                        <a:picLocks noChangeAspect="1" noChangeArrowheads="1"/>
                      </p:cNvPicPr>
                      <p:nvPr/>
                    </p:nvPicPr>
                    <p:blipFill>
                      <a:blip r:embed="rId18"/>
                      <a:srcRect/>
                      <a:stretch>
                        <a:fillRect/>
                      </a:stretch>
                    </p:blipFill>
                    <p:spPr bwMode="auto">
                      <a:xfrm>
                        <a:off x="8092440" y="5833714"/>
                        <a:ext cx="6858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Rectangle 30"/>
          <p:cNvSpPr/>
          <p:nvPr/>
        </p:nvSpPr>
        <p:spPr bwMode="auto">
          <a:xfrm>
            <a:off x="7155180" y="2011649"/>
            <a:ext cx="1851660" cy="274320"/>
          </a:xfrm>
          <a:prstGeom prst="rect">
            <a:avLst/>
          </a:prstGeom>
          <a:gradFill flip="none" rotWithShape="1">
            <a:gsLst>
              <a:gs pos="0">
                <a:schemeClr val="tx1">
                  <a:tint val="66000"/>
                  <a:satMod val="160000"/>
                </a:schemeClr>
              </a:gs>
              <a:gs pos="50000">
                <a:schemeClr val="tx1">
                  <a:tint val="44500"/>
                  <a:satMod val="160000"/>
                </a:schemeClr>
              </a:gs>
              <a:gs pos="100000">
                <a:schemeClr val="tx1">
                  <a:tint val="23500"/>
                  <a:satMod val="160000"/>
                </a:schemeClr>
              </a:gs>
            </a:gsLst>
            <a:lin ang="16200000" scaled="1"/>
            <a:tileRect/>
          </a:gradFill>
          <a:ln w="38100" cap="flat" cmpd="sng" algn="ctr">
            <a:no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graphicFrame>
        <p:nvGraphicFramePr>
          <p:cNvPr id="32" name="Object 31"/>
          <p:cNvGraphicFramePr>
            <a:graphicFrameLocks noChangeAspect="1"/>
          </p:cNvGraphicFramePr>
          <p:nvPr>
            <p:extLst>
              <p:ext uri="{D42A27DB-BD31-4B8C-83A1-F6EECF244321}">
                <p14:modId xmlns:p14="http://schemas.microsoft.com/office/powerpoint/2010/main" val="1193943119"/>
              </p:ext>
            </p:extLst>
          </p:nvPr>
        </p:nvGraphicFramePr>
        <p:xfrm>
          <a:off x="3029130" y="4323290"/>
          <a:ext cx="2971440" cy="1828800"/>
        </p:xfrm>
        <a:graphic>
          <a:graphicData uri="http://schemas.openxmlformats.org/presentationml/2006/ole">
            <mc:AlternateContent xmlns:mc="http://schemas.openxmlformats.org/markup-compatibility/2006">
              <mc:Choice xmlns:v="urn:schemas-microsoft-com:vml" Requires="v">
                <p:oleObj spid="_x0000_s351719" name="Equation" r:id="rId19" imgW="1485720" imgH="914400" progId="Equation.DSMT4">
                  <p:embed/>
                </p:oleObj>
              </mc:Choice>
              <mc:Fallback>
                <p:oleObj name="Equation" r:id="rId19" imgW="1485720" imgH="914400" progId="Equation.DSMT4">
                  <p:embed/>
                  <p:pic>
                    <p:nvPicPr>
                      <p:cNvPr id="0" name=""/>
                      <p:cNvPicPr/>
                      <p:nvPr/>
                    </p:nvPicPr>
                    <p:blipFill>
                      <a:blip r:embed="rId20"/>
                      <a:stretch>
                        <a:fillRect/>
                      </a:stretch>
                    </p:blipFill>
                    <p:spPr>
                      <a:xfrm>
                        <a:off x="3029130" y="4323290"/>
                        <a:ext cx="2971440" cy="1828800"/>
                      </a:xfrm>
                      <a:prstGeom prst="rect">
                        <a:avLst/>
                      </a:prstGeom>
                    </p:spPr>
                  </p:pic>
                </p:oleObj>
              </mc:Fallback>
            </mc:AlternateContent>
          </a:graphicData>
        </a:graphic>
      </p:graphicFrame>
    </p:spTree>
    <p:extLst>
      <p:ext uri="{BB962C8B-B14F-4D97-AF65-F5344CB8AC3E}">
        <p14:creationId xmlns:p14="http://schemas.microsoft.com/office/powerpoint/2010/main" val="194866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Plant Holder</a:t>
            </a:r>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7</a:t>
            </a:fld>
            <a:endParaRPr lang="en-US"/>
          </a:p>
        </p:txBody>
      </p:sp>
      <p:sp>
        <p:nvSpPr>
          <p:cNvPr id="6" name="Rectangle 5"/>
          <p:cNvSpPr/>
          <p:nvPr/>
        </p:nvSpPr>
        <p:spPr bwMode="auto">
          <a:xfrm>
            <a:off x="3337560" y="1704493"/>
            <a:ext cx="5532120" cy="228600"/>
          </a:xfrm>
          <a:prstGeom prst="rect">
            <a:avLst/>
          </a:prstGeom>
          <a:solidFill>
            <a:schemeClr val="bg2">
              <a:lumMod val="40000"/>
              <a:lumOff val="60000"/>
            </a:schemeClr>
          </a:solidFill>
          <a:ln w="38100" cap="flat" cmpd="sng" algn="ctr">
            <a:no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sp>
        <p:nvSpPr>
          <p:cNvPr id="7" name="TextBox 6"/>
          <p:cNvSpPr txBox="1"/>
          <p:nvPr/>
        </p:nvSpPr>
        <p:spPr>
          <a:xfrm>
            <a:off x="320040" y="769223"/>
            <a:ext cx="8549640" cy="830997"/>
          </a:xfrm>
          <a:prstGeom prst="rect">
            <a:avLst/>
          </a:prstGeo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spcAft>
                <a:spcPts val="600"/>
              </a:spcAft>
            </a:pPr>
            <a:r>
              <a:rPr lang="en-US" sz="2400" dirty="0" smtClean="0">
                <a:latin typeface="Calibri" pitchFamily="34" charset="0"/>
                <a:cs typeface="Calibri" pitchFamily="34" charset="0"/>
              </a:rPr>
              <a:t>A plant is hung from two wires as shown below.  What is the tension in the wires?</a:t>
            </a:r>
          </a:p>
        </p:txBody>
      </p:sp>
      <p:cxnSp>
        <p:nvCxnSpPr>
          <p:cNvPr id="8" name="Straight Connector 7"/>
          <p:cNvCxnSpPr/>
          <p:nvPr/>
        </p:nvCxnSpPr>
        <p:spPr>
          <a:xfrm>
            <a:off x="3337560" y="1933093"/>
            <a:ext cx="5532120" cy="0"/>
          </a:xfrm>
          <a:prstGeom prst="line">
            <a:avLst/>
          </a:prstGeom>
          <a:ln w="381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657600" y="1933093"/>
            <a:ext cx="3291840" cy="1143000"/>
          </a:xfrm>
          <a:prstGeom prst="line">
            <a:avLst/>
          </a:prstGeom>
          <a:ln w="1905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949440" y="1933093"/>
            <a:ext cx="1417320" cy="1143000"/>
          </a:xfrm>
          <a:prstGeom prst="line">
            <a:avLst/>
          </a:prstGeom>
          <a:ln w="1905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a:endCxn id="12" idx="0"/>
          </p:cNvCxnSpPr>
          <p:nvPr/>
        </p:nvCxnSpPr>
        <p:spPr>
          <a:xfrm>
            <a:off x="6949440" y="3076093"/>
            <a:ext cx="0" cy="960120"/>
          </a:xfrm>
          <a:prstGeom prst="line">
            <a:avLst/>
          </a:prstGeom>
          <a:ln w="1905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Flowchart: Terminator 11"/>
          <p:cNvSpPr/>
          <p:nvPr/>
        </p:nvSpPr>
        <p:spPr bwMode="auto">
          <a:xfrm>
            <a:off x="6629400" y="4036213"/>
            <a:ext cx="640080" cy="320040"/>
          </a:xfrm>
          <a:prstGeom prst="flowChartTerminator">
            <a:avLst/>
          </a:prstGeom>
          <a:solidFill>
            <a:schemeClr val="bg2">
              <a:lumMod val="40000"/>
              <a:lumOff val="60000"/>
            </a:schemeClr>
          </a:solidFill>
          <a:ln w="28575" cap="flat" cmpd="sng" algn="ctr">
            <a:solidFill>
              <a:schemeClr val="tx1"/>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cxnSp>
        <p:nvCxnSpPr>
          <p:cNvPr id="13" name="Straight Arrow Connector 12"/>
          <p:cNvCxnSpPr/>
          <p:nvPr/>
        </p:nvCxnSpPr>
        <p:spPr>
          <a:xfrm>
            <a:off x="6949440" y="3076093"/>
            <a:ext cx="0" cy="45720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6949440" y="3579013"/>
            <a:ext cx="0" cy="45720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949440" y="4196233"/>
            <a:ext cx="0" cy="45720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6949440" y="2618893"/>
            <a:ext cx="548640" cy="45720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7818120" y="1933093"/>
            <a:ext cx="548640" cy="45720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6195060" y="2801773"/>
            <a:ext cx="754380" cy="27432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657600" y="1930687"/>
            <a:ext cx="754380" cy="27432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0" name="Object 19"/>
          <p:cNvGraphicFramePr>
            <a:graphicFrameLocks noChangeAspect="1"/>
          </p:cNvGraphicFramePr>
          <p:nvPr>
            <p:extLst>
              <p:ext uri="{D42A27DB-BD31-4B8C-83A1-F6EECF244321}">
                <p14:modId xmlns:p14="http://schemas.microsoft.com/office/powerpoint/2010/main" val="3292178186"/>
              </p:ext>
            </p:extLst>
          </p:nvPr>
        </p:nvGraphicFramePr>
        <p:xfrm>
          <a:off x="4572000" y="1876545"/>
          <a:ext cx="990000" cy="482400"/>
        </p:xfrm>
        <a:graphic>
          <a:graphicData uri="http://schemas.openxmlformats.org/presentationml/2006/ole">
            <mc:AlternateContent xmlns:mc="http://schemas.openxmlformats.org/markup-compatibility/2006">
              <mc:Choice xmlns:v="urn:schemas-microsoft-com:vml" Requires="v">
                <p:oleObj spid="_x0000_s352682" name="Equation" r:id="rId3" imgW="495000" imgH="241200" progId="Equation.DSMT4">
                  <p:embed/>
                </p:oleObj>
              </mc:Choice>
              <mc:Fallback>
                <p:oleObj name="Equation" r:id="rId3" imgW="495000" imgH="241200" progId="Equation.DSMT4">
                  <p:embed/>
                  <p:pic>
                    <p:nvPicPr>
                      <p:cNvPr id="0" name=""/>
                      <p:cNvPicPr/>
                      <p:nvPr/>
                    </p:nvPicPr>
                    <p:blipFill>
                      <a:blip r:embed="rId4"/>
                      <a:stretch>
                        <a:fillRect/>
                      </a:stretch>
                    </p:blipFill>
                    <p:spPr>
                      <a:xfrm>
                        <a:off x="4572000" y="1876545"/>
                        <a:ext cx="990000" cy="48240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974390580"/>
              </p:ext>
            </p:extLst>
          </p:nvPr>
        </p:nvGraphicFramePr>
        <p:xfrm>
          <a:off x="6896418" y="1933093"/>
          <a:ext cx="1065212" cy="482600"/>
        </p:xfrm>
        <a:graphic>
          <a:graphicData uri="http://schemas.openxmlformats.org/presentationml/2006/ole">
            <mc:AlternateContent xmlns:mc="http://schemas.openxmlformats.org/markup-compatibility/2006">
              <mc:Choice xmlns:v="urn:schemas-microsoft-com:vml" Requires="v">
                <p:oleObj spid="_x0000_s352683" name="Equation" r:id="rId5" imgW="533160" imgH="241200" progId="Equation.DSMT4">
                  <p:embed/>
                </p:oleObj>
              </mc:Choice>
              <mc:Fallback>
                <p:oleObj name="Equation" r:id="rId5" imgW="533160" imgH="241200" progId="Equation.DSMT4">
                  <p:embed/>
                  <p:pic>
                    <p:nvPicPr>
                      <p:cNvPr id="0" name=""/>
                      <p:cNvPicPr/>
                      <p:nvPr/>
                    </p:nvPicPr>
                    <p:blipFill>
                      <a:blip r:embed="rId6"/>
                      <a:stretch>
                        <a:fillRect/>
                      </a:stretch>
                    </p:blipFill>
                    <p:spPr>
                      <a:xfrm>
                        <a:off x="6896418" y="1933093"/>
                        <a:ext cx="1065212" cy="4826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623999605"/>
              </p:ext>
            </p:extLst>
          </p:nvPr>
        </p:nvGraphicFramePr>
        <p:xfrm>
          <a:off x="3775443" y="2067847"/>
          <a:ext cx="279400" cy="457200"/>
        </p:xfrm>
        <a:graphic>
          <a:graphicData uri="http://schemas.openxmlformats.org/presentationml/2006/ole">
            <mc:AlternateContent xmlns:mc="http://schemas.openxmlformats.org/markup-compatibility/2006">
              <mc:Choice xmlns:v="urn:schemas-microsoft-com:vml" Requires="v">
                <p:oleObj spid="_x0000_s352684" name="Equation" r:id="rId7" imgW="139680" imgH="228600" progId="Equation.DSMT4">
                  <p:embed/>
                </p:oleObj>
              </mc:Choice>
              <mc:Fallback>
                <p:oleObj name="Equation" r:id="rId7" imgW="139680" imgH="228600" progId="Equation.DSMT4">
                  <p:embed/>
                  <p:pic>
                    <p:nvPicPr>
                      <p:cNvPr id="0" name=""/>
                      <p:cNvPicPr/>
                      <p:nvPr/>
                    </p:nvPicPr>
                    <p:blipFill>
                      <a:blip r:embed="rId8"/>
                      <a:stretch>
                        <a:fillRect/>
                      </a:stretch>
                    </p:blipFill>
                    <p:spPr>
                      <a:xfrm>
                        <a:off x="3775443" y="2067847"/>
                        <a:ext cx="279400" cy="457200"/>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937258561"/>
              </p:ext>
            </p:extLst>
          </p:nvPr>
        </p:nvGraphicFramePr>
        <p:xfrm>
          <a:off x="6370855" y="2938933"/>
          <a:ext cx="279400" cy="457200"/>
        </p:xfrm>
        <a:graphic>
          <a:graphicData uri="http://schemas.openxmlformats.org/presentationml/2006/ole">
            <mc:AlternateContent xmlns:mc="http://schemas.openxmlformats.org/markup-compatibility/2006">
              <mc:Choice xmlns:v="urn:schemas-microsoft-com:vml" Requires="v">
                <p:oleObj spid="_x0000_s352685" name="Equation" r:id="rId9" imgW="139680" imgH="228600" progId="Equation.DSMT4">
                  <p:embed/>
                </p:oleObj>
              </mc:Choice>
              <mc:Fallback>
                <p:oleObj name="Equation" r:id="rId9" imgW="139680" imgH="228600" progId="Equation.DSMT4">
                  <p:embed/>
                  <p:pic>
                    <p:nvPicPr>
                      <p:cNvPr id="0" name=""/>
                      <p:cNvPicPr/>
                      <p:nvPr/>
                    </p:nvPicPr>
                    <p:blipFill>
                      <a:blip r:embed="rId10"/>
                      <a:stretch>
                        <a:fillRect/>
                      </a:stretch>
                    </p:blipFill>
                    <p:spPr>
                      <a:xfrm>
                        <a:off x="6370855" y="2938933"/>
                        <a:ext cx="279400" cy="4572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578773898"/>
              </p:ext>
            </p:extLst>
          </p:nvPr>
        </p:nvGraphicFramePr>
        <p:xfrm>
          <a:off x="8346440" y="1933093"/>
          <a:ext cx="330200" cy="457200"/>
        </p:xfrm>
        <a:graphic>
          <a:graphicData uri="http://schemas.openxmlformats.org/presentationml/2006/ole">
            <mc:AlternateContent xmlns:mc="http://schemas.openxmlformats.org/markup-compatibility/2006">
              <mc:Choice xmlns:v="urn:schemas-microsoft-com:vml" Requires="v">
                <p:oleObj spid="_x0000_s352686" name="Equation" r:id="rId11" imgW="164880" imgH="228600" progId="Equation.DSMT4">
                  <p:embed/>
                </p:oleObj>
              </mc:Choice>
              <mc:Fallback>
                <p:oleObj name="Equation" r:id="rId11" imgW="164880" imgH="228600" progId="Equation.DSMT4">
                  <p:embed/>
                  <p:pic>
                    <p:nvPicPr>
                      <p:cNvPr id="0" name=""/>
                      <p:cNvPicPr/>
                      <p:nvPr/>
                    </p:nvPicPr>
                    <p:blipFill>
                      <a:blip r:embed="rId12"/>
                      <a:stretch>
                        <a:fillRect/>
                      </a:stretch>
                    </p:blipFill>
                    <p:spPr>
                      <a:xfrm>
                        <a:off x="8346440" y="1933093"/>
                        <a:ext cx="330200" cy="457200"/>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3003527064"/>
              </p:ext>
            </p:extLst>
          </p:nvPr>
        </p:nvGraphicFramePr>
        <p:xfrm>
          <a:off x="7479097" y="2710333"/>
          <a:ext cx="330200" cy="457200"/>
        </p:xfrm>
        <a:graphic>
          <a:graphicData uri="http://schemas.openxmlformats.org/presentationml/2006/ole">
            <mc:AlternateContent xmlns:mc="http://schemas.openxmlformats.org/markup-compatibility/2006">
              <mc:Choice xmlns:v="urn:schemas-microsoft-com:vml" Requires="v">
                <p:oleObj spid="_x0000_s352687" name="Equation" r:id="rId13" imgW="164880" imgH="228600" progId="Equation.DSMT4">
                  <p:embed/>
                </p:oleObj>
              </mc:Choice>
              <mc:Fallback>
                <p:oleObj name="Equation" r:id="rId13" imgW="164880" imgH="228600" progId="Equation.DSMT4">
                  <p:embed/>
                  <p:pic>
                    <p:nvPicPr>
                      <p:cNvPr id="0" name=""/>
                      <p:cNvPicPr/>
                      <p:nvPr/>
                    </p:nvPicPr>
                    <p:blipFill>
                      <a:blip r:embed="rId14"/>
                      <a:stretch>
                        <a:fillRect/>
                      </a:stretch>
                    </p:blipFill>
                    <p:spPr>
                      <a:xfrm>
                        <a:off x="7479097" y="2710333"/>
                        <a:ext cx="330200" cy="4572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4041492293"/>
              </p:ext>
            </p:extLst>
          </p:nvPr>
        </p:nvGraphicFramePr>
        <p:xfrm>
          <a:off x="7117715" y="3558693"/>
          <a:ext cx="304800" cy="457200"/>
        </p:xfrm>
        <a:graphic>
          <a:graphicData uri="http://schemas.openxmlformats.org/presentationml/2006/ole">
            <mc:AlternateContent xmlns:mc="http://schemas.openxmlformats.org/markup-compatibility/2006">
              <mc:Choice xmlns:v="urn:schemas-microsoft-com:vml" Requires="v">
                <p:oleObj spid="_x0000_s352688" name="Equation" r:id="rId15" imgW="152280" imgH="228600" progId="Equation.DSMT4">
                  <p:embed/>
                </p:oleObj>
              </mc:Choice>
              <mc:Fallback>
                <p:oleObj name="Equation" r:id="rId15" imgW="152280" imgH="228600" progId="Equation.DSMT4">
                  <p:embed/>
                  <p:pic>
                    <p:nvPicPr>
                      <p:cNvPr id="0" name=""/>
                      <p:cNvPicPr/>
                      <p:nvPr/>
                    </p:nvPicPr>
                    <p:blipFill>
                      <a:blip r:embed="rId16"/>
                      <a:stretch>
                        <a:fillRect/>
                      </a:stretch>
                    </p:blipFill>
                    <p:spPr>
                      <a:xfrm>
                        <a:off x="7117715" y="3558693"/>
                        <a:ext cx="304800" cy="457200"/>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1016729631"/>
              </p:ext>
            </p:extLst>
          </p:nvPr>
        </p:nvGraphicFramePr>
        <p:xfrm>
          <a:off x="7119620" y="4323367"/>
          <a:ext cx="1397000" cy="406400"/>
        </p:xfrm>
        <a:graphic>
          <a:graphicData uri="http://schemas.openxmlformats.org/presentationml/2006/ole">
            <mc:AlternateContent xmlns:mc="http://schemas.openxmlformats.org/markup-compatibility/2006">
              <mc:Choice xmlns:v="urn:schemas-microsoft-com:vml" Requires="v">
                <p:oleObj spid="_x0000_s352689" name="Equation" r:id="rId17" imgW="698400" imgH="203040" progId="Equation.DSMT4">
                  <p:embed/>
                </p:oleObj>
              </mc:Choice>
              <mc:Fallback>
                <p:oleObj name="Equation" r:id="rId17" imgW="698400" imgH="203040" progId="Equation.DSMT4">
                  <p:embed/>
                  <p:pic>
                    <p:nvPicPr>
                      <p:cNvPr id="0" name=""/>
                      <p:cNvPicPr/>
                      <p:nvPr/>
                    </p:nvPicPr>
                    <p:blipFill>
                      <a:blip r:embed="rId18"/>
                      <a:stretch>
                        <a:fillRect/>
                      </a:stretch>
                    </p:blipFill>
                    <p:spPr>
                      <a:xfrm>
                        <a:off x="7119620" y="4323367"/>
                        <a:ext cx="1397000" cy="406400"/>
                      </a:xfrm>
                      <a:prstGeom prst="rect">
                        <a:avLst/>
                      </a:prstGeom>
                    </p:spPr>
                  </p:pic>
                </p:oleObj>
              </mc:Fallback>
            </mc:AlternateContent>
          </a:graphicData>
        </a:graphic>
      </p:graphicFrame>
      <p:cxnSp>
        <p:nvCxnSpPr>
          <p:cNvPr id="28" name="Straight Arrow Connector 27"/>
          <p:cNvCxnSpPr/>
          <p:nvPr/>
        </p:nvCxnSpPr>
        <p:spPr>
          <a:xfrm flipV="1">
            <a:off x="4034790" y="3007513"/>
            <a:ext cx="0" cy="1143000"/>
          </a:xfrm>
          <a:prstGeom prst="straightConnector1">
            <a:avLst/>
          </a:prstGeom>
          <a:ln w="38100">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4034790" y="4150513"/>
            <a:ext cx="1097280" cy="0"/>
          </a:xfrm>
          <a:prstGeom prst="straightConnector1">
            <a:avLst/>
          </a:prstGeom>
          <a:ln w="38100">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063490" y="3871728"/>
            <a:ext cx="320040" cy="461665"/>
          </a:xfrm>
          <a:prstGeom prst="rect">
            <a:avLst/>
          </a:prstGeom>
          <a:noFill/>
        </p:spPr>
        <p:txBody>
          <a:bodyPr wrap="square" rtlCol="0">
            <a:spAutoFit/>
          </a:bodyPr>
          <a:lstStyle/>
          <a:p>
            <a:pPr>
              <a:spcAft>
                <a:spcPts val="600"/>
              </a:spcAft>
            </a:pPr>
            <a:r>
              <a:rPr lang="en-US" sz="2400" i="1" dirty="0" smtClean="0">
                <a:latin typeface="Times New Roman" pitchFamily="18" charset="0"/>
                <a:cs typeface="Times New Roman" pitchFamily="18" charset="0"/>
              </a:rPr>
              <a:t>x</a:t>
            </a:r>
          </a:p>
        </p:txBody>
      </p:sp>
      <p:sp>
        <p:nvSpPr>
          <p:cNvPr id="31" name="TextBox 30"/>
          <p:cNvSpPr txBox="1"/>
          <p:nvPr/>
        </p:nvSpPr>
        <p:spPr>
          <a:xfrm>
            <a:off x="3656213" y="2920844"/>
            <a:ext cx="320040" cy="461665"/>
          </a:xfrm>
          <a:prstGeom prst="rect">
            <a:avLst/>
          </a:prstGeom>
          <a:noFill/>
        </p:spPr>
        <p:txBody>
          <a:bodyPr wrap="square" rtlCol="0" anchor="ctr">
            <a:spAutoFit/>
          </a:bodyPr>
          <a:lstStyle/>
          <a:p>
            <a:pPr algn="ctr">
              <a:spcAft>
                <a:spcPts val="600"/>
              </a:spcAft>
            </a:pPr>
            <a:r>
              <a:rPr lang="en-US" sz="2400" i="1" dirty="0" smtClean="0">
                <a:latin typeface="Times New Roman" pitchFamily="18" charset="0"/>
                <a:cs typeface="Times New Roman" pitchFamily="18" charset="0"/>
              </a:rPr>
              <a:t>y</a:t>
            </a:r>
          </a:p>
        </p:txBody>
      </p:sp>
      <p:sp>
        <p:nvSpPr>
          <p:cNvPr id="32" name="TextBox 31"/>
          <p:cNvSpPr txBox="1"/>
          <p:nvPr/>
        </p:nvSpPr>
        <p:spPr>
          <a:xfrm>
            <a:off x="137160" y="1750213"/>
            <a:ext cx="3520440" cy="4970591"/>
          </a:xfrm>
          <a:prstGeom prst="rect">
            <a:avLst/>
          </a:prstGeom>
          <a:noFill/>
        </p:spPr>
        <p:txBody>
          <a:bodyPr wrap="square" rtlCol="0">
            <a:spAutoFit/>
          </a:bodyPr>
          <a:lstStyle/>
          <a:p>
            <a:pPr marL="457200" indent="-457200">
              <a:spcAft>
                <a:spcPts val="600"/>
              </a:spcAft>
              <a:buFont typeface="+mj-lt"/>
              <a:buAutoNum type="arabicPeriod"/>
            </a:pPr>
            <a:r>
              <a:rPr lang="en-US" sz="2400" dirty="0" smtClean="0">
                <a:latin typeface="Calibri" pitchFamily="34" charset="0"/>
                <a:cs typeface="Calibri" pitchFamily="34" charset="0"/>
              </a:rPr>
              <a:t>Draw a diagram showing all of the forces and the coordinate system.  Note that you don’t really have to draw all the forces, just the important ones.</a:t>
            </a:r>
          </a:p>
          <a:p>
            <a:pPr marL="457200" indent="-457200">
              <a:spcAft>
                <a:spcPts val="600"/>
              </a:spcAft>
              <a:buFont typeface="+mj-lt"/>
              <a:buAutoNum type="arabicPeriod"/>
            </a:pPr>
            <a:r>
              <a:rPr lang="en-US" sz="2400" dirty="0" smtClean="0">
                <a:latin typeface="Calibri" pitchFamily="34" charset="0"/>
                <a:cs typeface="Calibri" pitchFamily="34" charset="0"/>
              </a:rPr>
              <a:t>Note that the sum of the forces acting on any given point is zero because we have static equilibrium.</a:t>
            </a:r>
          </a:p>
        </p:txBody>
      </p:sp>
      <p:sp>
        <p:nvSpPr>
          <p:cNvPr id="33" name="TextBox 32"/>
          <p:cNvSpPr txBox="1"/>
          <p:nvPr/>
        </p:nvSpPr>
        <p:spPr>
          <a:xfrm>
            <a:off x="4411980" y="4950613"/>
            <a:ext cx="4457700" cy="1200329"/>
          </a:xfrm>
          <a:prstGeom prst="rect">
            <a:avLst/>
          </a:prstGeom>
          <a:noFill/>
        </p:spPr>
        <p:txBody>
          <a:bodyPr wrap="square" rtlCol="0">
            <a:spAutoFit/>
          </a:bodyPr>
          <a:lstStyle/>
          <a:p>
            <a:pPr marL="457200" indent="-457200">
              <a:spcAft>
                <a:spcPts val="600"/>
              </a:spcAft>
              <a:buFont typeface="+mj-lt"/>
              <a:buAutoNum type="arabicPeriod" startAt="3"/>
            </a:pPr>
            <a:r>
              <a:rPr lang="en-US" sz="2400" dirty="0" smtClean="0">
                <a:latin typeface="Calibri" pitchFamily="34" charset="0"/>
                <a:cs typeface="Calibri" pitchFamily="34" charset="0"/>
              </a:rPr>
              <a:t>Note that </a:t>
            </a:r>
            <a:r>
              <a:rPr lang="en-US" sz="2400" i="1" dirty="0" smtClean="0">
                <a:latin typeface="Times New Roman" pitchFamily="18" charset="0"/>
                <a:cs typeface="Times New Roman" pitchFamily="18" charset="0"/>
              </a:rPr>
              <a:t>T</a:t>
            </a:r>
            <a:r>
              <a:rPr lang="en-US" sz="2400" baseline="-25000" dirty="0" smtClean="0">
                <a:latin typeface="Calibri" pitchFamily="34" charset="0"/>
                <a:cs typeface="Calibri" pitchFamily="34" charset="0"/>
              </a:rPr>
              <a:t>1</a:t>
            </a:r>
            <a:r>
              <a:rPr lang="en-US" sz="2400" dirty="0" smtClean="0">
                <a:latin typeface="Calibri" pitchFamily="34" charset="0"/>
                <a:cs typeface="Calibri" pitchFamily="34" charset="0"/>
              </a:rPr>
              <a:t> does not have to equal </a:t>
            </a:r>
            <a:r>
              <a:rPr lang="en-US" sz="2400" i="1" dirty="0" smtClean="0">
                <a:latin typeface="Times New Roman" pitchFamily="18" charset="0"/>
                <a:cs typeface="Times New Roman" pitchFamily="18" charset="0"/>
              </a:rPr>
              <a:t>T</a:t>
            </a:r>
            <a:r>
              <a:rPr lang="en-US" sz="2400" baseline="-25000" dirty="0" smtClean="0">
                <a:latin typeface="Calibri" pitchFamily="34" charset="0"/>
                <a:cs typeface="Calibri" pitchFamily="34" charset="0"/>
              </a:rPr>
              <a:t>2</a:t>
            </a:r>
            <a:r>
              <a:rPr lang="en-US" sz="2400" dirty="0" smtClean="0">
                <a:latin typeface="Calibri" pitchFamily="34" charset="0"/>
                <a:cs typeface="Calibri" pitchFamily="34" charset="0"/>
              </a:rPr>
              <a:t> as would be the case if we had a pulley at P.</a:t>
            </a:r>
          </a:p>
        </p:txBody>
      </p:sp>
      <p:sp>
        <p:nvSpPr>
          <p:cNvPr id="34" name="Oval 33"/>
          <p:cNvSpPr/>
          <p:nvPr/>
        </p:nvSpPr>
        <p:spPr bwMode="auto">
          <a:xfrm>
            <a:off x="6873857" y="3000510"/>
            <a:ext cx="151166" cy="151166"/>
          </a:xfrm>
          <a:prstGeom prst="ellipse">
            <a:avLst/>
          </a:prstGeom>
          <a:solidFill>
            <a:schemeClr val="tx1"/>
          </a:solidFill>
          <a:ln w="38100" cap="flat" cmpd="sng" algn="ctr">
            <a:no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sp>
        <p:nvSpPr>
          <p:cNvPr id="35" name="TextBox 34"/>
          <p:cNvSpPr txBox="1"/>
          <p:nvPr/>
        </p:nvSpPr>
        <p:spPr>
          <a:xfrm>
            <a:off x="6812280" y="2618893"/>
            <a:ext cx="274320" cy="461665"/>
          </a:xfrm>
          <a:prstGeom prst="rect">
            <a:avLst/>
          </a:prstGeom>
          <a:noFill/>
        </p:spPr>
        <p:txBody>
          <a:bodyPr wrap="square" rtlCol="0">
            <a:spAutoFit/>
          </a:bodyPr>
          <a:lstStyle/>
          <a:p>
            <a:pPr>
              <a:spcAft>
                <a:spcPts val="600"/>
              </a:spcAft>
            </a:pPr>
            <a:r>
              <a:rPr lang="en-US" sz="2400" dirty="0" smtClean="0">
                <a:latin typeface="Calibri" pitchFamily="34" charset="0"/>
                <a:cs typeface="Calibri" pitchFamily="34" charset="0"/>
              </a:rPr>
              <a:t>P</a:t>
            </a:r>
          </a:p>
        </p:txBody>
      </p:sp>
      <p:sp>
        <p:nvSpPr>
          <p:cNvPr id="36" name="Oval 35"/>
          <p:cNvSpPr/>
          <p:nvPr/>
        </p:nvSpPr>
        <p:spPr bwMode="auto">
          <a:xfrm>
            <a:off x="949116" y="4767733"/>
            <a:ext cx="5142113" cy="855017"/>
          </a:xfrm>
          <a:prstGeom prst="ellipse">
            <a:avLst/>
          </a:prstGeom>
          <a:solidFill>
            <a:srgbClr val="6600FF"/>
          </a:solidFill>
          <a:ln w="38100" cap="flat" cmpd="sng" algn="ctr">
            <a:solidFill>
              <a:srgbClr val="6600FF"/>
            </a:solidFill>
            <a:prstDash val="solid"/>
            <a:round/>
            <a:headEnd type="none" w="med" len="med"/>
            <a:tailEnd type="triangl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FFF00"/>
                </a:solidFill>
                <a:effectLst/>
                <a:latin typeface="Calibri" pitchFamily="34" charset="0"/>
                <a:cs typeface="Calibri" pitchFamily="34" charset="0"/>
              </a:rPr>
              <a:t>What forces have I left out?</a:t>
            </a:r>
          </a:p>
        </p:txBody>
      </p:sp>
      <p:cxnSp>
        <p:nvCxnSpPr>
          <p:cNvPr id="37" name="Straight Arrow Connector 36"/>
          <p:cNvCxnSpPr/>
          <p:nvPr/>
        </p:nvCxnSpPr>
        <p:spPr>
          <a:xfrm flipH="1" flipV="1">
            <a:off x="2807370" y="1623079"/>
            <a:ext cx="754380" cy="27432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rot="10800000" flipH="1">
            <a:off x="8402320" y="1433937"/>
            <a:ext cx="548640" cy="457200"/>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803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6"/>
                                        </p:tgtEl>
                                      </p:cBhvr>
                                    </p:animEffect>
                                    <p:set>
                                      <p:cBhvr>
                                        <p:cTn id="12" dur="1" fill="hold">
                                          <p:stCondLst>
                                            <p:cond delay="499"/>
                                          </p:stCondLst>
                                        </p:cTn>
                                        <p:tgtEl>
                                          <p:spTgt spid="3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Plant Holder</a:t>
            </a:r>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8</a:t>
            </a:fld>
            <a:endParaRPr lang="en-US"/>
          </a:p>
        </p:txBody>
      </p:sp>
      <p:cxnSp>
        <p:nvCxnSpPr>
          <p:cNvPr id="6" name="Straight Connector 5"/>
          <p:cNvCxnSpPr/>
          <p:nvPr/>
        </p:nvCxnSpPr>
        <p:spPr>
          <a:xfrm flipH="1" flipV="1">
            <a:off x="4375785" y="1097280"/>
            <a:ext cx="2286000" cy="1112103"/>
          </a:xfrm>
          <a:prstGeom prst="line">
            <a:avLst/>
          </a:prstGeom>
          <a:ln w="1905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6661786" y="640080"/>
            <a:ext cx="1645919" cy="1569303"/>
          </a:xfrm>
          <a:prstGeom prst="line">
            <a:avLst/>
          </a:prstGeom>
          <a:ln w="1905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6661785" y="2209383"/>
            <a:ext cx="1623060" cy="3810"/>
          </a:xfrm>
          <a:prstGeom prst="line">
            <a:avLst/>
          </a:prstGeom>
          <a:ln w="1905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307705" y="1990574"/>
            <a:ext cx="320040" cy="461665"/>
          </a:xfrm>
          <a:prstGeom prst="rect">
            <a:avLst/>
          </a:prstGeom>
          <a:noFill/>
        </p:spPr>
        <p:txBody>
          <a:bodyPr wrap="square" rtlCol="0">
            <a:spAutoFit/>
          </a:bodyPr>
          <a:lstStyle/>
          <a:p>
            <a:pPr>
              <a:spcAft>
                <a:spcPts val="600"/>
              </a:spcAft>
            </a:pPr>
            <a:r>
              <a:rPr lang="en-US" sz="2400" i="1" dirty="0" smtClean="0">
                <a:latin typeface="Times New Roman" pitchFamily="18" charset="0"/>
                <a:cs typeface="Times New Roman" pitchFamily="18" charset="0"/>
              </a:rPr>
              <a:t>x</a:t>
            </a:r>
          </a:p>
        </p:txBody>
      </p:sp>
      <p:sp>
        <p:nvSpPr>
          <p:cNvPr id="10" name="TextBox 9"/>
          <p:cNvSpPr txBox="1"/>
          <p:nvPr/>
        </p:nvSpPr>
        <p:spPr>
          <a:xfrm>
            <a:off x="6688071" y="502920"/>
            <a:ext cx="320040" cy="461665"/>
          </a:xfrm>
          <a:prstGeom prst="rect">
            <a:avLst/>
          </a:prstGeom>
          <a:noFill/>
        </p:spPr>
        <p:txBody>
          <a:bodyPr wrap="square" rtlCol="0" anchor="ctr">
            <a:spAutoFit/>
          </a:bodyPr>
          <a:lstStyle/>
          <a:p>
            <a:pPr algn="ctr">
              <a:spcAft>
                <a:spcPts val="600"/>
              </a:spcAft>
            </a:pPr>
            <a:r>
              <a:rPr lang="en-US" sz="2400" i="1" dirty="0" smtClean="0">
                <a:latin typeface="Times New Roman" pitchFamily="18" charset="0"/>
                <a:cs typeface="Times New Roman" pitchFamily="18" charset="0"/>
              </a:rPr>
              <a:t>y</a:t>
            </a:r>
          </a:p>
        </p:txBody>
      </p:sp>
      <p:cxnSp>
        <p:nvCxnSpPr>
          <p:cNvPr id="11" name="Straight Arrow Connector 10"/>
          <p:cNvCxnSpPr/>
          <p:nvPr/>
        </p:nvCxnSpPr>
        <p:spPr>
          <a:xfrm>
            <a:off x="6661785" y="2209383"/>
            <a:ext cx="1417320" cy="1905"/>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832985" y="2209383"/>
            <a:ext cx="1828800" cy="1905"/>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6661785" y="640080"/>
            <a:ext cx="0" cy="1569303"/>
          </a:xfrm>
          <a:prstGeom prst="line">
            <a:avLst/>
          </a:prstGeom>
          <a:ln w="1905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4836996" y="1325880"/>
            <a:ext cx="0" cy="895527"/>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4836996" y="1325880"/>
            <a:ext cx="1824790" cy="883505"/>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6661785" y="868680"/>
            <a:ext cx="1394460" cy="1340704"/>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8033385" y="868680"/>
            <a:ext cx="0" cy="1344514"/>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8" name="Object 17"/>
          <p:cNvGraphicFramePr>
            <a:graphicFrameLocks noChangeAspect="1"/>
          </p:cNvGraphicFramePr>
          <p:nvPr>
            <p:extLst>
              <p:ext uri="{D42A27DB-BD31-4B8C-83A1-F6EECF244321}">
                <p14:modId xmlns:p14="http://schemas.microsoft.com/office/powerpoint/2010/main" val="1822062551"/>
              </p:ext>
            </p:extLst>
          </p:nvPr>
        </p:nvGraphicFramePr>
        <p:xfrm>
          <a:off x="6962775" y="2275183"/>
          <a:ext cx="1066800" cy="457200"/>
        </p:xfrm>
        <a:graphic>
          <a:graphicData uri="http://schemas.openxmlformats.org/presentationml/2006/ole">
            <mc:AlternateContent xmlns:mc="http://schemas.openxmlformats.org/markup-compatibility/2006">
              <mc:Choice xmlns:v="urn:schemas-microsoft-com:vml" Requires="v">
                <p:oleObj spid="_x0000_s353918" name="Equation" r:id="rId3" imgW="533160" imgH="228600" progId="Equation.DSMT4">
                  <p:embed/>
                </p:oleObj>
              </mc:Choice>
              <mc:Fallback>
                <p:oleObj name="Equation" r:id="rId3" imgW="533160" imgH="228600" progId="Equation.DSMT4">
                  <p:embed/>
                  <p:pic>
                    <p:nvPicPr>
                      <p:cNvPr id="0" name=""/>
                      <p:cNvPicPr/>
                      <p:nvPr/>
                    </p:nvPicPr>
                    <p:blipFill>
                      <a:blip r:embed="rId4"/>
                      <a:stretch>
                        <a:fillRect/>
                      </a:stretch>
                    </p:blipFill>
                    <p:spPr>
                      <a:xfrm>
                        <a:off x="6962775" y="2275183"/>
                        <a:ext cx="1066800" cy="45720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134560730"/>
              </p:ext>
            </p:extLst>
          </p:nvPr>
        </p:nvGraphicFramePr>
        <p:xfrm>
          <a:off x="7033895" y="1770017"/>
          <a:ext cx="330200" cy="457200"/>
        </p:xfrm>
        <a:graphic>
          <a:graphicData uri="http://schemas.openxmlformats.org/presentationml/2006/ole">
            <mc:AlternateContent xmlns:mc="http://schemas.openxmlformats.org/markup-compatibility/2006">
              <mc:Choice xmlns:v="urn:schemas-microsoft-com:vml" Requires="v">
                <p:oleObj spid="_x0000_s353919" name="Equation" r:id="rId5" imgW="164880" imgH="228600" progId="Equation.DSMT4">
                  <p:embed/>
                </p:oleObj>
              </mc:Choice>
              <mc:Fallback>
                <p:oleObj name="Equation" r:id="rId5" imgW="164880" imgH="228600" progId="Equation.DSMT4">
                  <p:embed/>
                  <p:pic>
                    <p:nvPicPr>
                      <p:cNvPr id="0" name=""/>
                      <p:cNvPicPr/>
                      <p:nvPr/>
                    </p:nvPicPr>
                    <p:blipFill>
                      <a:blip r:embed="rId6"/>
                      <a:stretch>
                        <a:fillRect/>
                      </a:stretch>
                    </p:blipFill>
                    <p:spPr>
                      <a:xfrm>
                        <a:off x="7033895" y="1770017"/>
                        <a:ext cx="330200" cy="457200"/>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823419387"/>
              </p:ext>
            </p:extLst>
          </p:nvPr>
        </p:nvGraphicFramePr>
        <p:xfrm>
          <a:off x="5759450" y="1838008"/>
          <a:ext cx="304800" cy="457200"/>
        </p:xfrm>
        <a:graphic>
          <a:graphicData uri="http://schemas.openxmlformats.org/presentationml/2006/ole">
            <mc:AlternateContent xmlns:mc="http://schemas.openxmlformats.org/markup-compatibility/2006">
              <mc:Choice xmlns:v="urn:schemas-microsoft-com:vml" Requires="v">
                <p:oleObj spid="_x0000_s353920" name="Equation" r:id="rId7" imgW="152280" imgH="228600" progId="Equation.DSMT4">
                  <p:embed/>
                </p:oleObj>
              </mc:Choice>
              <mc:Fallback>
                <p:oleObj name="Equation" r:id="rId7" imgW="152280" imgH="228600" progId="Equation.DSMT4">
                  <p:embed/>
                  <p:pic>
                    <p:nvPicPr>
                      <p:cNvPr id="0" name=""/>
                      <p:cNvPicPr/>
                      <p:nvPr/>
                    </p:nvPicPr>
                    <p:blipFill>
                      <a:blip r:embed="rId8"/>
                      <a:stretch>
                        <a:fillRect/>
                      </a:stretch>
                    </p:blipFill>
                    <p:spPr>
                      <a:xfrm>
                        <a:off x="5759450" y="1838008"/>
                        <a:ext cx="304800" cy="45720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259688405"/>
              </p:ext>
            </p:extLst>
          </p:nvPr>
        </p:nvGraphicFramePr>
        <p:xfrm>
          <a:off x="8104505" y="1396683"/>
          <a:ext cx="1016000" cy="457200"/>
        </p:xfrm>
        <a:graphic>
          <a:graphicData uri="http://schemas.openxmlformats.org/presentationml/2006/ole">
            <mc:AlternateContent xmlns:mc="http://schemas.openxmlformats.org/markup-compatibility/2006">
              <mc:Choice xmlns:v="urn:schemas-microsoft-com:vml" Requires="v">
                <p:oleObj spid="_x0000_s353921" name="Equation" r:id="rId9" imgW="507960" imgH="228600" progId="Equation.DSMT4">
                  <p:embed/>
                </p:oleObj>
              </mc:Choice>
              <mc:Fallback>
                <p:oleObj name="Equation" r:id="rId9" imgW="507960" imgH="228600" progId="Equation.DSMT4">
                  <p:embed/>
                  <p:pic>
                    <p:nvPicPr>
                      <p:cNvPr id="0" name=""/>
                      <p:cNvPicPr/>
                      <p:nvPr/>
                    </p:nvPicPr>
                    <p:blipFill>
                      <a:blip r:embed="rId10"/>
                      <a:stretch>
                        <a:fillRect/>
                      </a:stretch>
                    </p:blipFill>
                    <p:spPr>
                      <a:xfrm>
                        <a:off x="8104505" y="1396683"/>
                        <a:ext cx="1016000" cy="4572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59639309"/>
              </p:ext>
            </p:extLst>
          </p:nvPr>
        </p:nvGraphicFramePr>
        <p:xfrm>
          <a:off x="5361305" y="2284095"/>
          <a:ext cx="1016000" cy="457200"/>
        </p:xfrm>
        <a:graphic>
          <a:graphicData uri="http://schemas.openxmlformats.org/presentationml/2006/ole">
            <mc:AlternateContent xmlns:mc="http://schemas.openxmlformats.org/markup-compatibility/2006">
              <mc:Choice xmlns:v="urn:schemas-microsoft-com:vml" Requires="v">
                <p:oleObj spid="_x0000_s353922" name="Equation" r:id="rId11" imgW="507960" imgH="228600" progId="Equation.DSMT4">
                  <p:embed/>
                </p:oleObj>
              </mc:Choice>
              <mc:Fallback>
                <p:oleObj name="Equation" r:id="rId11" imgW="507960" imgH="228600" progId="Equation.DSMT4">
                  <p:embed/>
                  <p:pic>
                    <p:nvPicPr>
                      <p:cNvPr id="0" name=""/>
                      <p:cNvPicPr/>
                      <p:nvPr/>
                    </p:nvPicPr>
                    <p:blipFill>
                      <a:blip r:embed="rId12"/>
                      <a:stretch>
                        <a:fillRect/>
                      </a:stretch>
                    </p:blipFill>
                    <p:spPr>
                      <a:xfrm>
                        <a:off x="5361305" y="2284095"/>
                        <a:ext cx="1016000" cy="457200"/>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614186799"/>
              </p:ext>
            </p:extLst>
          </p:nvPr>
        </p:nvGraphicFramePr>
        <p:xfrm>
          <a:off x="3840480" y="1557020"/>
          <a:ext cx="965200" cy="457200"/>
        </p:xfrm>
        <a:graphic>
          <a:graphicData uri="http://schemas.openxmlformats.org/presentationml/2006/ole">
            <mc:AlternateContent xmlns:mc="http://schemas.openxmlformats.org/markup-compatibility/2006">
              <mc:Choice xmlns:v="urn:schemas-microsoft-com:vml" Requires="v">
                <p:oleObj spid="_x0000_s353923" name="Equation" r:id="rId13" imgW="482400" imgH="228600" progId="Equation.DSMT4">
                  <p:embed/>
                </p:oleObj>
              </mc:Choice>
              <mc:Fallback>
                <p:oleObj name="Equation" r:id="rId13" imgW="482400" imgH="228600" progId="Equation.DSMT4">
                  <p:embed/>
                  <p:pic>
                    <p:nvPicPr>
                      <p:cNvPr id="0" name=""/>
                      <p:cNvPicPr/>
                      <p:nvPr/>
                    </p:nvPicPr>
                    <p:blipFill>
                      <a:blip r:embed="rId14"/>
                      <a:stretch>
                        <a:fillRect/>
                      </a:stretch>
                    </p:blipFill>
                    <p:spPr>
                      <a:xfrm>
                        <a:off x="3840480" y="1557020"/>
                        <a:ext cx="965200" cy="4572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1915684134"/>
              </p:ext>
            </p:extLst>
          </p:nvPr>
        </p:nvGraphicFramePr>
        <p:xfrm>
          <a:off x="5584291" y="1262435"/>
          <a:ext cx="330200" cy="508000"/>
        </p:xfrm>
        <a:graphic>
          <a:graphicData uri="http://schemas.openxmlformats.org/presentationml/2006/ole">
            <mc:AlternateContent xmlns:mc="http://schemas.openxmlformats.org/markup-compatibility/2006">
              <mc:Choice xmlns:v="urn:schemas-microsoft-com:vml" Requires="v">
                <p:oleObj spid="_x0000_s353924" name="Equation" r:id="rId15" imgW="164880" imgH="253800" progId="Equation.DSMT4">
                  <p:embed/>
                </p:oleObj>
              </mc:Choice>
              <mc:Fallback>
                <p:oleObj name="Equation" r:id="rId15" imgW="164880" imgH="253800" progId="Equation.DSMT4">
                  <p:embed/>
                  <p:pic>
                    <p:nvPicPr>
                      <p:cNvPr id="0" name=""/>
                      <p:cNvPicPr/>
                      <p:nvPr/>
                    </p:nvPicPr>
                    <p:blipFill>
                      <a:blip r:embed="rId16"/>
                      <a:stretch>
                        <a:fillRect/>
                      </a:stretch>
                    </p:blipFill>
                    <p:spPr>
                      <a:xfrm>
                        <a:off x="5584291" y="1262435"/>
                        <a:ext cx="330200" cy="508000"/>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729563395"/>
              </p:ext>
            </p:extLst>
          </p:nvPr>
        </p:nvGraphicFramePr>
        <p:xfrm>
          <a:off x="7015480" y="1142683"/>
          <a:ext cx="355600" cy="508000"/>
        </p:xfrm>
        <a:graphic>
          <a:graphicData uri="http://schemas.openxmlformats.org/presentationml/2006/ole">
            <mc:AlternateContent xmlns:mc="http://schemas.openxmlformats.org/markup-compatibility/2006">
              <mc:Choice xmlns:v="urn:schemas-microsoft-com:vml" Requires="v">
                <p:oleObj spid="_x0000_s353925" name="Equation" r:id="rId17" imgW="177480" imgH="253800" progId="Equation.DSMT4">
                  <p:embed/>
                </p:oleObj>
              </mc:Choice>
              <mc:Fallback>
                <p:oleObj name="Equation" r:id="rId17" imgW="177480" imgH="253800" progId="Equation.DSMT4">
                  <p:embed/>
                  <p:pic>
                    <p:nvPicPr>
                      <p:cNvPr id="0" name=""/>
                      <p:cNvPicPr/>
                      <p:nvPr/>
                    </p:nvPicPr>
                    <p:blipFill>
                      <a:blip r:embed="rId18"/>
                      <a:stretch>
                        <a:fillRect/>
                      </a:stretch>
                    </p:blipFill>
                    <p:spPr>
                      <a:xfrm>
                        <a:off x="7015480" y="1142683"/>
                        <a:ext cx="355600" cy="508000"/>
                      </a:xfrm>
                      <a:prstGeom prst="rect">
                        <a:avLst/>
                      </a:prstGeom>
                    </p:spPr>
                  </p:pic>
                </p:oleObj>
              </mc:Fallback>
            </mc:AlternateContent>
          </a:graphicData>
        </a:graphic>
      </p:graphicFrame>
      <p:cxnSp>
        <p:nvCxnSpPr>
          <p:cNvPr id="26" name="Straight Arrow Connector 25"/>
          <p:cNvCxnSpPr/>
          <p:nvPr/>
        </p:nvCxnSpPr>
        <p:spPr>
          <a:xfrm>
            <a:off x="6661785" y="2211288"/>
            <a:ext cx="0" cy="1400592"/>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7" name="Object 26"/>
          <p:cNvGraphicFramePr>
            <a:graphicFrameLocks noChangeAspect="1"/>
          </p:cNvGraphicFramePr>
          <p:nvPr>
            <p:extLst>
              <p:ext uri="{D42A27DB-BD31-4B8C-83A1-F6EECF244321}">
                <p14:modId xmlns:p14="http://schemas.microsoft.com/office/powerpoint/2010/main" val="2203230756"/>
              </p:ext>
            </p:extLst>
          </p:nvPr>
        </p:nvGraphicFramePr>
        <p:xfrm>
          <a:off x="6848091" y="3017520"/>
          <a:ext cx="482600" cy="330200"/>
        </p:xfrm>
        <a:graphic>
          <a:graphicData uri="http://schemas.openxmlformats.org/presentationml/2006/ole">
            <mc:AlternateContent xmlns:mc="http://schemas.openxmlformats.org/markup-compatibility/2006">
              <mc:Choice xmlns:v="urn:schemas-microsoft-com:vml" Requires="v">
                <p:oleObj spid="_x0000_s353926" name="Equation" r:id="rId19" imgW="241200" imgH="164880" progId="Equation.DSMT4">
                  <p:embed/>
                </p:oleObj>
              </mc:Choice>
              <mc:Fallback>
                <p:oleObj name="Equation" r:id="rId19" imgW="241200" imgH="164880" progId="Equation.DSMT4">
                  <p:embed/>
                  <p:pic>
                    <p:nvPicPr>
                      <p:cNvPr id="0" name=""/>
                      <p:cNvPicPr/>
                      <p:nvPr/>
                    </p:nvPicPr>
                    <p:blipFill>
                      <a:blip r:embed="rId20"/>
                      <a:stretch>
                        <a:fillRect/>
                      </a:stretch>
                    </p:blipFill>
                    <p:spPr>
                      <a:xfrm>
                        <a:off x="6848091" y="3017520"/>
                        <a:ext cx="482600" cy="330200"/>
                      </a:xfrm>
                      <a:prstGeom prst="rect">
                        <a:avLst/>
                      </a:prstGeom>
                    </p:spPr>
                  </p:pic>
                </p:oleObj>
              </mc:Fallback>
            </mc:AlternateContent>
          </a:graphicData>
        </a:graphic>
      </p:graphicFrame>
      <p:sp>
        <p:nvSpPr>
          <p:cNvPr id="28" name="TextBox 27"/>
          <p:cNvSpPr txBox="1"/>
          <p:nvPr/>
        </p:nvSpPr>
        <p:spPr>
          <a:xfrm>
            <a:off x="16844" y="640080"/>
            <a:ext cx="7269480" cy="4478149"/>
          </a:xfrm>
          <a:prstGeom prst="rect">
            <a:avLst/>
          </a:prstGeom>
          <a:noFill/>
        </p:spPr>
        <p:txBody>
          <a:bodyPr wrap="square" rtlCol="0">
            <a:spAutoFit/>
          </a:bodyPr>
          <a:lstStyle/>
          <a:p>
            <a:pPr marL="457200" indent="-457200">
              <a:spcAft>
                <a:spcPts val="600"/>
              </a:spcAft>
              <a:buFont typeface="+mj-lt"/>
              <a:buAutoNum type="arabicPeriod" startAt="4"/>
            </a:pPr>
            <a:r>
              <a:rPr lang="en-US" sz="2400" dirty="0" smtClean="0">
                <a:latin typeface="Calibri" pitchFamily="34" charset="0"/>
                <a:cs typeface="Calibri" pitchFamily="34" charset="0"/>
              </a:rPr>
              <a:t>Draw the forces acting on P:</a:t>
            </a:r>
          </a:p>
          <a:p>
            <a:pPr marL="457200" indent="-457200">
              <a:spcAft>
                <a:spcPts val="600"/>
              </a:spcAft>
              <a:buFont typeface="+mj-lt"/>
              <a:buAutoNum type="arabicPeriod" startAt="4"/>
            </a:pPr>
            <a:endParaRPr lang="en-US" sz="2400" dirty="0">
              <a:latin typeface="Calibri" pitchFamily="34" charset="0"/>
              <a:cs typeface="Calibri" pitchFamily="34" charset="0"/>
            </a:endParaRPr>
          </a:p>
          <a:p>
            <a:pPr marL="457200" indent="-457200">
              <a:spcAft>
                <a:spcPts val="600"/>
              </a:spcAft>
              <a:buFont typeface="+mj-lt"/>
              <a:buAutoNum type="arabicPeriod" startAt="4"/>
            </a:pPr>
            <a:endParaRPr lang="en-US" sz="2400" dirty="0" smtClean="0">
              <a:latin typeface="Calibri" pitchFamily="34" charset="0"/>
              <a:cs typeface="Calibri" pitchFamily="34" charset="0"/>
            </a:endParaRPr>
          </a:p>
          <a:p>
            <a:pPr marL="457200" indent="-457200">
              <a:spcAft>
                <a:spcPts val="600"/>
              </a:spcAft>
              <a:buFont typeface="+mj-lt"/>
              <a:buAutoNum type="arabicPeriod" startAt="4"/>
            </a:pPr>
            <a:r>
              <a:rPr lang="en-US" sz="2400" dirty="0" smtClean="0">
                <a:latin typeface="Calibri" pitchFamily="34" charset="0"/>
                <a:cs typeface="Calibri" pitchFamily="34" charset="0"/>
              </a:rPr>
              <a:t>Apply Newton’s 2</a:t>
            </a:r>
            <a:r>
              <a:rPr lang="en-US" sz="2400" baseline="30000" dirty="0" smtClean="0">
                <a:latin typeface="Calibri" pitchFamily="34" charset="0"/>
                <a:cs typeface="Calibri" pitchFamily="34" charset="0"/>
              </a:rPr>
              <a:t>nd</a:t>
            </a:r>
            <a:r>
              <a:rPr lang="en-US" sz="2400" dirty="0" smtClean="0">
                <a:latin typeface="Calibri" pitchFamily="34" charset="0"/>
                <a:cs typeface="Calibri" pitchFamily="34" charset="0"/>
              </a:rPr>
              <a:t> law:</a:t>
            </a:r>
          </a:p>
          <a:p>
            <a:pPr marL="457200" indent="-457200">
              <a:spcAft>
                <a:spcPts val="600"/>
              </a:spcAft>
              <a:buFont typeface="+mj-lt"/>
              <a:buAutoNum type="arabicPeriod" startAt="4"/>
            </a:pPr>
            <a:endParaRPr lang="en-US" sz="2400" dirty="0">
              <a:latin typeface="Calibri" pitchFamily="34" charset="0"/>
              <a:cs typeface="Calibri" pitchFamily="34" charset="0"/>
            </a:endParaRPr>
          </a:p>
          <a:p>
            <a:pPr marL="457200" indent="-457200">
              <a:spcAft>
                <a:spcPts val="600"/>
              </a:spcAft>
              <a:buFont typeface="+mj-lt"/>
              <a:buAutoNum type="arabicPeriod" startAt="4"/>
            </a:pPr>
            <a:endParaRPr lang="en-US" sz="2400" dirty="0" smtClean="0">
              <a:latin typeface="Calibri" pitchFamily="34" charset="0"/>
              <a:cs typeface="Calibri" pitchFamily="34" charset="0"/>
            </a:endParaRPr>
          </a:p>
          <a:p>
            <a:pPr marL="457200" indent="-457200">
              <a:spcAft>
                <a:spcPts val="600"/>
              </a:spcAft>
              <a:buFont typeface="+mj-lt"/>
              <a:buAutoNum type="arabicPeriod" startAt="4"/>
            </a:pPr>
            <a:endParaRPr lang="en-US" sz="2400" dirty="0" smtClean="0">
              <a:latin typeface="Calibri" pitchFamily="34" charset="0"/>
              <a:cs typeface="Calibri" pitchFamily="34" charset="0"/>
            </a:endParaRPr>
          </a:p>
          <a:p>
            <a:pPr marL="457200" indent="-457200">
              <a:spcAft>
                <a:spcPts val="600"/>
              </a:spcAft>
              <a:buFont typeface="+mj-lt"/>
              <a:buAutoNum type="arabicPeriod" startAt="4"/>
            </a:pPr>
            <a:r>
              <a:rPr lang="en-US" sz="2400" dirty="0" smtClean="0">
                <a:latin typeface="Calibri" pitchFamily="34" charset="0"/>
                <a:cs typeface="Calibri" pitchFamily="34" charset="0"/>
              </a:rPr>
              <a:t>Solve for </a:t>
            </a:r>
            <a:r>
              <a:rPr lang="en-US" sz="2400" i="1" dirty="0" smtClean="0">
                <a:solidFill>
                  <a:srgbClr val="6600FF"/>
                </a:solidFill>
                <a:latin typeface="Times New Roman" pitchFamily="18" charset="0"/>
                <a:cs typeface="Times New Roman" pitchFamily="18" charset="0"/>
              </a:rPr>
              <a:t>T</a:t>
            </a:r>
            <a:r>
              <a:rPr lang="en-US" sz="2400" baseline="-25000" dirty="0" smtClean="0">
                <a:solidFill>
                  <a:srgbClr val="6600FF"/>
                </a:solidFill>
                <a:latin typeface="Calibri" pitchFamily="34" charset="0"/>
                <a:cs typeface="Calibri" pitchFamily="34" charset="0"/>
              </a:rPr>
              <a:t>1</a:t>
            </a:r>
            <a:r>
              <a:rPr lang="en-US" sz="2400" dirty="0" smtClean="0">
                <a:latin typeface="Calibri" pitchFamily="34" charset="0"/>
                <a:cs typeface="Calibri" pitchFamily="34" charset="0"/>
              </a:rPr>
              <a:t> using the first equation:</a:t>
            </a:r>
          </a:p>
          <a:p>
            <a:pPr marL="457200" indent="-457200">
              <a:spcAft>
                <a:spcPts val="600"/>
              </a:spcAft>
              <a:buFont typeface="+mj-lt"/>
              <a:buAutoNum type="arabicPeriod" startAt="4"/>
            </a:pPr>
            <a:endParaRPr lang="en-US" sz="2400" dirty="0">
              <a:latin typeface="Calibri" pitchFamily="34" charset="0"/>
              <a:cs typeface="Calibri" pitchFamily="34" charset="0"/>
            </a:endParaRPr>
          </a:p>
          <a:p>
            <a:pPr marL="457200" indent="-457200">
              <a:spcAft>
                <a:spcPts val="600"/>
              </a:spcAft>
              <a:buFont typeface="+mj-lt"/>
              <a:buAutoNum type="arabicPeriod" startAt="4"/>
            </a:pPr>
            <a:r>
              <a:rPr lang="en-US" sz="2400" dirty="0" smtClean="0">
                <a:latin typeface="Calibri" pitchFamily="34" charset="0"/>
                <a:cs typeface="Calibri" pitchFamily="34" charset="0"/>
              </a:rPr>
              <a:t>Plug this into the second equation and solve for T</a:t>
            </a:r>
            <a:r>
              <a:rPr lang="en-US" sz="2400" baseline="-25000" dirty="0" smtClean="0">
                <a:latin typeface="Calibri" pitchFamily="34" charset="0"/>
                <a:cs typeface="Calibri" pitchFamily="34" charset="0"/>
              </a:rPr>
              <a:t>2</a:t>
            </a:r>
            <a:r>
              <a:rPr lang="en-US" sz="2400" dirty="0" smtClean="0">
                <a:latin typeface="Calibri" pitchFamily="34" charset="0"/>
                <a:cs typeface="Calibri" pitchFamily="34" charset="0"/>
              </a:rPr>
              <a:t>:</a:t>
            </a:r>
          </a:p>
        </p:txBody>
      </p:sp>
      <p:graphicFrame>
        <p:nvGraphicFramePr>
          <p:cNvPr id="29" name="Object 28"/>
          <p:cNvGraphicFramePr>
            <a:graphicFrameLocks noChangeAspect="1"/>
          </p:cNvGraphicFramePr>
          <p:nvPr>
            <p:extLst>
              <p:ext uri="{D42A27DB-BD31-4B8C-83A1-F6EECF244321}">
                <p14:modId xmlns:p14="http://schemas.microsoft.com/office/powerpoint/2010/main" val="3666415839"/>
              </p:ext>
            </p:extLst>
          </p:nvPr>
        </p:nvGraphicFramePr>
        <p:xfrm>
          <a:off x="502920" y="2646680"/>
          <a:ext cx="4927600" cy="965200"/>
        </p:xfrm>
        <a:graphic>
          <a:graphicData uri="http://schemas.openxmlformats.org/presentationml/2006/ole">
            <mc:AlternateContent xmlns:mc="http://schemas.openxmlformats.org/markup-compatibility/2006">
              <mc:Choice xmlns:v="urn:schemas-microsoft-com:vml" Requires="v">
                <p:oleObj spid="_x0000_s353927" name="Equation" r:id="rId21" imgW="2463480" imgH="482400" progId="Equation.DSMT4">
                  <p:embed/>
                </p:oleObj>
              </mc:Choice>
              <mc:Fallback>
                <p:oleObj name="Equation" r:id="rId21" imgW="2463480" imgH="482400" progId="Equation.DSMT4">
                  <p:embed/>
                  <p:pic>
                    <p:nvPicPr>
                      <p:cNvPr id="0" name=""/>
                      <p:cNvPicPr>
                        <a:picLocks noChangeAspect="1" noChangeArrowheads="1"/>
                      </p:cNvPicPr>
                      <p:nvPr/>
                    </p:nvPicPr>
                    <p:blipFill>
                      <a:blip r:embed="rId22"/>
                      <a:srcRect/>
                      <a:stretch>
                        <a:fillRect/>
                      </a:stretch>
                    </p:blipFill>
                    <p:spPr bwMode="auto">
                      <a:xfrm>
                        <a:off x="502920" y="2646680"/>
                        <a:ext cx="49276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715462219"/>
              </p:ext>
            </p:extLst>
          </p:nvPr>
        </p:nvGraphicFramePr>
        <p:xfrm>
          <a:off x="731520" y="4160520"/>
          <a:ext cx="2616200" cy="457200"/>
        </p:xfrm>
        <a:graphic>
          <a:graphicData uri="http://schemas.openxmlformats.org/presentationml/2006/ole">
            <mc:AlternateContent xmlns:mc="http://schemas.openxmlformats.org/markup-compatibility/2006">
              <mc:Choice xmlns:v="urn:schemas-microsoft-com:vml" Requires="v">
                <p:oleObj spid="_x0000_s353928" name="Equation" r:id="rId23" imgW="1307880" imgH="228600" progId="Equation.DSMT4">
                  <p:embed/>
                </p:oleObj>
              </mc:Choice>
              <mc:Fallback>
                <p:oleObj name="Equation" r:id="rId23" imgW="1307880" imgH="228600" progId="Equation.DSMT4">
                  <p:embed/>
                  <p:pic>
                    <p:nvPicPr>
                      <p:cNvPr id="0" name=""/>
                      <p:cNvPicPr>
                        <a:picLocks noChangeAspect="1" noChangeArrowheads="1"/>
                      </p:cNvPicPr>
                      <p:nvPr/>
                    </p:nvPicPr>
                    <p:blipFill>
                      <a:blip r:embed="rId24"/>
                      <a:srcRect/>
                      <a:stretch>
                        <a:fillRect/>
                      </a:stretch>
                    </p:blipFill>
                    <p:spPr bwMode="auto">
                      <a:xfrm>
                        <a:off x="731520" y="4160520"/>
                        <a:ext cx="2616200" cy="457200"/>
                      </a:xfrm>
                      <a:prstGeom prst="rect">
                        <a:avLst/>
                      </a:prstGeom>
                      <a:noFill/>
                      <a:ln>
                        <a:noFill/>
                      </a:ln>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1964964803"/>
              </p:ext>
            </p:extLst>
          </p:nvPr>
        </p:nvGraphicFramePr>
        <p:xfrm>
          <a:off x="673100" y="5211763"/>
          <a:ext cx="5359400" cy="1371600"/>
        </p:xfrm>
        <a:graphic>
          <a:graphicData uri="http://schemas.openxmlformats.org/presentationml/2006/ole">
            <mc:AlternateContent xmlns:mc="http://schemas.openxmlformats.org/markup-compatibility/2006">
              <mc:Choice xmlns:v="urn:schemas-microsoft-com:vml" Requires="v">
                <p:oleObj spid="_x0000_s353929" name="Equation" r:id="rId25" imgW="2679480" imgH="685800" progId="Equation.DSMT4">
                  <p:embed/>
                </p:oleObj>
              </mc:Choice>
              <mc:Fallback>
                <p:oleObj name="Equation" r:id="rId25" imgW="2679480" imgH="685800" progId="Equation.DSMT4">
                  <p:embed/>
                  <p:pic>
                    <p:nvPicPr>
                      <p:cNvPr id="0" name=""/>
                      <p:cNvPicPr>
                        <a:picLocks noChangeAspect="1" noChangeArrowheads="1"/>
                      </p:cNvPicPr>
                      <p:nvPr/>
                    </p:nvPicPr>
                    <p:blipFill>
                      <a:blip r:embed="rId26"/>
                      <a:srcRect/>
                      <a:stretch>
                        <a:fillRect/>
                      </a:stretch>
                    </p:blipFill>
                    <p:spPr bwMode="auto">
                      <a:xfrm>
                        <a:off x="673100" y="5211763"/>
                        <a:ext cx="5359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Oval Callout 31"/>
          <p:cNvSpPr/>
          <p:nvPr/>
        </p:nvSpPr>
        <p:spPr bwMode="auto">
          <a:xfrm>
            <a:off x="6446520" y="5349240"/>
            <a:ext cx="2606040" cy="914400"/>
          </a:xfrm>
          <a:prstGeom prst="wedgeEllipseCallout">
            <a:avLst>
              <a:gd name="adj1" fmla="val -78013"/>
              <a:gd name="adj2" fmla="val 63597"/>
            </a:avLst>
          </a:prstGeom>
          <a:solidFill>
            <a:srgbClr val="6600FF"/>
          </a:solidFill>
          <a:ln w="38100" cap="flat" cmpd="sng" algn="ctr">
            <a:solidFill>
              <a:srgbClr val="6600FF"/>
            </a:solidFill>
            <a:prstDash val="solid"/>
            <a:round/>
            <a:headEnd type="none" w="med" len="med"/>
            <a:tailEnd type="triangl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FFF00"/>
                </a:solidFill>
                <a:effectLst/>
                <a:latin typeface="Calibri" pitchFamily="34" charset="0"/>
                <a:cs typeface="Calibri" pitchFamily="34" charset="0"/>
              </a:rPr>
              <a:t>Greater than </a:t>
            </a:r>
            <a:r>
              <a:rPr kumimoji="0" lang="en-US" sz="2400" b="0" i="1" u="none" strike="noStrike" cap="none" normalizeH="0" baseline="0" dirty="0" smtClean="0">
                <a:ln>
                  <a:noFill/>
                </a:ln>
                <a:solidFill>
                  <a:srgbClr val="FFFF00"/>
                </a:solidFill>
                <a:effectLst/>
                <a:latin typeface="Times New Roman" pitchFamily="18" charset="0"/>
                <a:cs typeface="Times New Roman" pitchFamily="18" charset="0"/>
              </a:rPr>
              <a:t>mg</a:t>
            </a:r>
            <a:r>
              <a:rPr kumimoji="0" lang="en-US" sz="2400" b="0" i="0" u="none" strike="noStrike" cap="none" normalizeH="0" baseline="0" dirty="0" smtClean="0">
                <a:ln>
                  <a:noFill/>
                </a:ln>
                <a:solidFill>
                  <a:srgbClr val="FFFF00"/>
                </a:solidFill>
                <a:effectLst/>
                <a:latin typeface="Calibri" pitchFamily="34" charset="0"/>
                <a:cs typeface="Calibri" pitchFamily="34" charset="0"/>
              </a:rPr>
              <a:t>!</a:t>
            </a:r>
          </a:p>
        </p:txBody>
      </p:sp>
      <p:sp>
        <p:nvSpPr>
          <p:cNvPr id="33" name="Oval 32"/>
          <p:cNvSpPr/>
          <p:nvPr/>
        </p:nvSpPr>
        <p:spPr bwMode="auto">
          <a:xfrm>
            <a:off x="6586202" y="2133800"/>
            <a:ext cx="151166" cy="151166"/>
          </a:xfrm>
          <a:prstGeom prst="ellipse">
            <a:avLst/>
          </a:prstGeom>
          <a:solidFill>
            <a:schemeClr val="tx1"/>
          </a:solidFill>
          <a:ln w="38100" cap="flat" cmpd="sng" algn="ctr">
            <a:no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cxnSp>
        <p:nvCxnSpPr>
          <p:cNvPr id="34" name="Straight Arrow Connector 33"/>
          <p:cNvCxnSpPr/>
          <p:nvPr/>
        </p:nvCxnSpPr>
        <p:spPr>
          <a:xfrm flipV="1">
            <a:off x="7795210" y="3698547"/>
            <a:ext cx="0" cy="1143000"/>
          </a:xfrm>
          <a:prstGeom prst="straightConnector1">
            <a:avLst/>
          </a:prstGeom>
          <a:ln w="38100">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795210" y="4841547"/>
            <a:ext cx="1097280" cy="0"/>
          </a:xfrm>
          <a:prstGeom prst="straightConnector1">
            <a:avLst/>
          </a:prstGeom>
          <a:ln w="38100">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823910" y="4562762"/>
            <a:ext cx="320040" cy="461665"/>
          </a:xfrm>
          <a:prstGeom prst="rect">
            <a:avLst/>
          </a:prstGeom>
          <a:noFill/>
        </p:spPr>
        <p:txBody>
          <a:bodyPr wrap="square" rtlCol="0">
            <a:spAutoFit/>
          </a:bodyPr>
          <a:lstStyle/>
          <a:p>
            <a:pPr>
              <a:spcAft>
                <a:spcPts val="600"/>
              </a:spcAft>
            </a:pPr>
            <a:r>
              <a:rPr lang="en-US" sz="2400" i="1" dirty="0" smtClean="0">
                <a:latin typeface="Times New Roman" pitchFamily="18" charset="0"/>
                <a:cs typeface="Times New Roman" pitchFamily="18" charset="0"/>
              </a:rPr>
              <a:t>x</a:t>
            </a:r>
          </a:p>
        </p:txBody>
      </p:sp>
      <p:sp>
        <p:nvSpPr>
          <p:cNvPr id="37" name="TextBox 36"/>
          <p:cNvSpPr txBox="1"/>
          <p:nvPr/>
        </p:nvSpPr>
        <p:spPr>
          <a:xfrm>
            <a:off x="7416633" y="3611878"/>
            <a:ext cx="320040" cy="461665"/>
          </a:xfrm>
          <a:prstGeom prst="rect">
            <a:avLst/>
          </a:prstGeom>
          <a:noFill/>
        </p:spPr>
        <p:txBody>
          <a:bodyPr wrap="square" rtlCol="0" anchor="ctr">
            <a:spAutoFit/>
          </a:bodyPr>
          <a:lstStyle/>
          <a:p>
            <a:pPr algn="ctr">
              <a:spcAft>
                <a:spcPts val="600"/>
              </a:spcAft>
            </a:pPr>
            <a:r>
              <a:rPr lang="en-US" sz="2400" i="1" dirty="0" smtClean="0">
                <a:latin typeface="Times New Roman" pitchFamily="18" charset="0"/>
                <a:cs typeface="Times New Roman" pitchFamily="18" charset="0"/>
              </a:rPr>
              <a:t>y</a:t>
            </a:r>
          </a:p>
        </p:txBody>
      </p:sp>
    </p:spTree>
    <p:extLst>
      <p:ext uri="{BB962C8B-B14F-4D97-AF65-F5344CB8AC3E}">
        <p14:creationId xmlns:p14="http://schemas.microsoft.com/office/powerpoint/2010/main" val="157885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Plant Holder</a:t>
            </a:r>
          </a:p>
        </p:txBody>
      </p:sp>
      <p:sp>
        <p:nvSpPr>
          <p:cNvPr id="3" name="Date Placeholder 2"/>
          <p:cNvSpPr>
            <a:spLocks noGrp="1"/>
          </p:cNvSpPr>
          <p:nvPr>
            <p:ph type="dt" sz="half" idx="10"/>
          </p:nvPr>
        </p:nvSpPr>
        <p:spPr/>
        <p:txBody>
          <a:bodyPr/>
          <a:lstStyle/>
          <a:p>
            <a:r>
              <a:rPr lang="en-US" smtClean="0"/>
              <a:t>Physics 1425-12</a:t>
            </a:r>
            <a:endParaRPr lang="en-US"/>
          </a:p>
        </p:txBody>
      </p:sp>
      <p:sp>
        <p:nvSpPr>
          <p:cNvPr id="4" name="Footer Placeholder 3"/>
          <p:cNvSpPr>
            <a:spLocks noGrp="1"/>
          </p:cNvSpPr>
          <p:nvPr>
            <p:ph type="ftr" sz="quarter" idx="11"/>
          </p:nvPr>
        </p:nvSpPr>
        <p:spPr/>
        <p:txBody>
          <a:bodyPr/>
          <a:lstStyle/>
          <a:p>
            <a:r>
              <a:rPr lang="en-US" smtClean="0"/>
              <a:t>Craig Dukes</a:t>
            </a:r>
            <a:endParaRPr lang="en-US" dirty="0"/>
          </a:p>
        </p:txBody>
      </p:sp>
      <p:sp>
        <p:nvSpPr>
          <p:cNvPr id="5" name="Slide Number Placeholder 4"/>
          <p:cNvSpPr>
            <a:spLocks noGrp="1"/>
          </p:cNvSpPr>
          <p:nvPr>
            <p:ph type="sldNum" sz="quarter" idx="12"/>
          </p:nvPr>
        </p:nvSpPr>
        <p:spPr/>
        <p:txBody>
          <a:bodyPr/>
          <a:lstStyle/>
          <a:p>
            <a:fld id="{1B532D7A-FF90-40EF-BE51-DDB8C68663B7}" type="slidenum">
              <a:rPr lang="en-US" smtClean="0"/>
              <a:t>9</a:t>
            </a:fld>
            <a:endParaRPr lang="en-US"/>
          </a:p>
        </p:txBody>
      </p:sp>
      <p:cxnSp>
        <p:nvCxnSpPr>
          <p:cNvPr id="6" name="Straight Connector 5"/>
          <p:cNvCxnSpPr/>
          <p:nvPr/>
        </p:nvCxnSpPr>
        <p:spPr>
          <a:xfrm flipH="1" flipV="1">
            <a:off x="4375785" y="1325436"/>
            <a:ext cx="2286000" cy="1112103"/>
          </a:xfrm>
          <a:prstGeom prst="line">
            <a:avLst/>
          </a:prstGeom>
          <a:ln w="1905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6661786" y="868236"/>
            <a:ext cx="1645919" cy="1569303"/>
          </a:xfrm>
          <a:prstGeom prst="line">
            <a:avLst/>
          </a:prstGeom>
          <a:ln w="1905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6661785" y="2437539"/>
            <a:ext cx="1623060" cy="3810"/>
          </a:xfrm>
          <a:prstGeom prst="line">
            <a:avLst/>
          </a:prstGeom>
          <a:ln w="1905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307705" y="2218730"/>
            <a:ext cx="320040" cy="461665"/>
          </a:xfrm>
          <a:prstGeom prst="rect">
            <a:avLst/>
          </a:prstGeom>
          <a:noFill/>
        </p:spPr>
        <p:txBody>
          <a:bodyPr wrap="square" rtlCol="0">
            <a:spAutoFit/>
          </a:bodyPr>
          <a:lstStyle/>
          <a:p>
            <a:pPr>
              <a:spcAft>
                <a:spcPts val="600"/>
              </a:spcAft>
            </a:pPr>
            <a:r>
              <a:rPr lang="en-US" sz="2400" i="1" dirty="0" smtClean="0">
                <a:latin typeface="Times New Roman" pitchFamily="18" charset="0"/>
                <a:cs typeface="Times New Roman" pitchFamily="18" charset="0"/>
              </a:rPr>
              <a:t>x</a:t>
            </a:r>
          </a:p>
        </p:txBody>
      </p:sp>
      <p:sp>
        <p:nvSpPr>
          <p:cNvPr id="10" name="TextBox 9"/>
          <p:cNvSpPr txBox="1"/>
          <p:nvPr/>
        </p:nvSpPr>
        <p:spPr>
          <a:xfrm>
            <a:off x="6688071" y="731076"/>
            <a:ext cx="320040" cy="461665"/>
          </a:xfrm>
          <a:prstGeom prst="rect">
            <a:avLst/>
          </a:prstGeom>
          <a:noFill/>
        </p:spPr>
        <p:txBody>
          <a:bodyPr wrap="square" rtlCol="0" anchor="ctr">
            <a:spAutoFit/>
          </a:bodyPr>
          <a:lstStyle/>
          <a:p>
            <a:pPr algn="ctr">
              <a:spcAft>
                <a:spcPts val="600"/>
              </a:spcAft>
            </a:pPr>
            <a:r>
              <a:rPr lang="en-US" sz="2400" i="1" dirty="0" smtClean="0">
                <a:latin typeface="Times New Roman" pitchFamily="18" charset="0"/>
                <a:cs typeface="Times New Roman" pitchFamily="18" charset="0"/>
              </a:rPr>
              <a:t>y</a:t>
            </a:r>
          </a:p>
        </p:txBody>
      </p:sp>
      <p:cxnSp>
        <p:nvCxnSpPr>
          <p:cNvPr id="11" name="Straight Arrow Connector 10"/>
          <p:cNvCxnSpPr/>
          <p:nvPr/>
        </p:nvCxnSpPr>
        <p:spPr>
          <a:xfrm>
            <a:off x="6661785" y="2437539"/>
            <a:ext cx="1417320" cy="1905"/>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832985" y="2437539"/>
            <a:ext cx="1828800" cy="1905"/>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6661785" y="868236"/>
            <a:ext cx="0" cy="1569303"/>
          </a:xfrm>
          <a:prstGeom prst="line">
            <a:avLst/>
          </a:prstGeom>
          <a:ln w="1905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4836996" y="1554036"/>
            <a:ext cx="0" cy="895527"/>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4836996" y="1554036"/>
            <a:ext cx="1824790" cy="883505"/>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6661785" y="1096836"/>
            <a:ext cx="1394460" cy="1340704"/>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8033385" y="1096836"/>
            <a:ext cx="0" cy="1344514"/>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8" name="Object 17"/>
          <p:cNvGraphicFramePr>
            <a:graphicFrameLocks noChangeAspect="1"/>
          </p:cNvGraphicFramePr>
          <p:nvPr>
            <p:extLst>
              <p:ext uri="{D42A27DB-BD31-4B8C-83A1-F6EECF244321}">
                <p14:modId xmlns:p14="http://schemas.microsoft.com/office/powerpoint/2010/main" val="1736338283"/>
              </p:ext>
            </p:extLst>
          </p:nvPr>
        </p:nvGraphicFramePr>
        <p:xfrm>
          <a:off x="6962775" y="2503339"/>
          <a:ext cx="1066800" cy="457200"/>
        </p:xfrm>
        <a:graphic>
          <a:graphicData uri="http://schemas.openxmlformats.org/presentationml/2006/ole">
            <mc:AlternateContent xmlns:mc="http://schemas.openxmlformats.org/markup-compatibility/2006">
              <mc:Choice xmlns:v="urn:schemas-microsoft-com:vml" Requires="v">
                <p:oleObj spid="_x0000_s355913" name="Equation" r:id="rId3" imgW="533160" imgH="228600" progId="Equation.DSMT4">
                  <p:embed/>
                </p:oleObj>
              </mc:Choice>
              <mc:Fallback>
                <p:oleObj name="Equation" r:id="rId3" imgW="533160" imgH="228600" progId="Equation.DSMT4">
                  <p:embed/>
                  <p:pic>
                    <p:nvPicPr>
                      <p:cNvPr id="0" name=""/>
                      <p:cNvPicPr/>
                      <p:nvPr/>
                    </p:nvPicPr>
                    <p:blipFill>
                      <a:blip r:embed="rId4"/>
                      <a:stretch>
                        <a:fillRect/>
                      </a:stretch>
                    </p:blipFill>
                    <p:spPr>
                      <a:xfrm>
                        <a:off x="6962775" y="2503339"/>
                        <a:ext cx="1066800" cy="45720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596061509"/>
              </p:ext>
            </p:extLst>
          </p:nvPr>
        </p:nvGraphicFramePr>
        <p:xfrm>
          <a:off x="7033895" y="1998173"/>
          <a:ext cx="330200" cy="457200"/>
        </p:xfrm>
        <a:graphic>
          <a:graphicData uri="http://schemas.openxmlformats.org/presentationml/2006/ole">
            <mc:AlternateContent xmlns:mc="http://schemas.openxmlformats.org/markup-compatibility/2006">
              <mc:Choice xmlns:v="urn:schemas-microsoft-com:vml" Requires="v">
                <p:oleObj spid="_x0000_s355914" name="Equation" r:id="rId5" imgW="164880" imgH="228600" progId="Equation.DSMT4">
                  <p:embed/>
                </p:oleObj>
              </mc:Choice>
              <mc:Fallback>
                <p:oleObj name="Equation" r:id="rId5" imgW="164880" imgH="228600" progId="Equation.DSMT4">
                  <p:embed/>
                  <p:pic>
                    <p:nvPicPr>
                      <p:cNvPr id="0" name=""/>
                      <p:cNvPicPr/>
                      <p:nvPr/>
                    </p:nvPicPr>
                    <p:blipFill>
                      <a:blip r:embed="rId6"/>
                      <a:stretch>
                        <a:fillRect/>
                      </a:stretch>
                    </p:blipFill>
                    <p:spPr>
                      <a:xfrm>
                        <a:off x="7033895" y="1998173"/>
                        <a:ext cx="330200" cy="457200"/>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524860100"/>
              </p:ext>
            </p:extLst>
          </p:nvPr>
        </p:nvGraphicFramePr>
        <p:xfrm>
          <a:off x="5759450" y="2066164"/>
          <a:ext cx="304800" cy="457200"/>
        </p:xfrm>
        <a:graphic>
          <a:graphicData uri="http://schemas.openxmlformats.org/presentationml/2006/ole">
            <mc:AlternateContent xmlns:mc="http://schemas.openxmlformats.org/markup-compatibility/2006">
              <mc:Choice xmlns:v="urn:schemas-microsoft-com:vml" Requires="v">
                <p:oleObj spid="_x0000_s355915" name="Equation" r:id="rId7" imgW="152280" imgH="228600" progId="Equation.DSMT4">
                  <p:embed/>
                </p:oleObj>
              </mc:Choice>
              <mc:Fallback>
                <p:oleObj name="Equation" r:id="rId7" imgW="152280" imgH="228600" progId="Equation.DSMT4">
                  <p:embed/>
                  <p:pic>
                    <p:nvPicPr>
                      <p:cNvPr id="0" name=""/>
                      <p:cNvPicPr/>
                      <p:nvPr/>
                    </p:nvPicPr>
                    <p:blipFill>
                      <a:blip r:embed="rId8"/>
                      <a:stretch>
                        <a:fillRect/>
                      </a:stretch>
                    </p:blipFill>
                    <p:spPr>
                      <a:xfrm>
                        <a:off x="5759450" y="2066164"/>
                        <a:ext cx="304800" cy="45720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244396128"/>
              </p:ext>
            </p:extLst>
          </p:nvPr>
        </p:nvGraphicFramePr>
        <p:xfrm>
          <a:off x="8104505" y="1624839"/>
          <a:ext cx="1016000" cy="457200"/>
        </p:xfrm>
        <a:graphic>
          <a:graphicData uri="http://schemas.openxmlformats.org/presentationml/2006/ole">
            <mc:AlternateContent xmlns:mc="http://schemas.openxmlformats.org/markup-compatibility/2006">
              <mc:Choice xmlns:v="urn:schemas-microsoft-com:vml" Requires="v">
                <p:oleObj spid="_x0000_s355916" name="Equation" r:id="rId9" imgW="507960" imgH="228600" progId="Equation.DSMT4">
                  <p:embed/>
                </p:oleObj>
              </mc:Choice>
              <mc:Fallback>
                <p:oleObj name="Equation" r:id="rId9" imgW="507960" imgH="228600" progId="Equation.DSMT4">
                  <p:embed/>
                  <p:pic>
                    <p:nvPicPr>
                      <p:cNvPr id="0" name=""/>
                      <p:cNvPicPr/>
                      <p:nvPr/>
                    </p:nvPicPr>
                    <p:blipFill>
                      <a:blip r:embed="rId10"/>
                      <a:stretch>
                        <a:fillRect/>
                      </a:stretch>
                    </p:blipFill>
                    <p:spPr>
                      <a:xfrm>
                        <a:off x="8104505" y="1624839"/>
                        <a:ext cx="1016000" cy="4572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31062522"/>
              </p:ext>
            </p:extLst>
          </p:nvPr>
        </p:nvGraphicFramePr>
        <p:xfrm>
          <a:off x="5361305" y="2512251"/>
          <a:ext cx="1016000" cy="457200"/>
        </p:xfrm>
        <a:graphic>
          <a:graphicData uri="http://schemas.openxmlformats.org/presentationml/2006/ole">
            <mc:AlternateContent xmlns:mc="http://schemas.openxmlformats.org/markup-compatibility/2006">
              <mc:Choice xmlns:v="urn:schemas-microsoft-com:vml" Requires="v">
                <p:oleObj spid="_x0000_s355917" name="Equation" r:id="rId11" imgW="507960" imgH="228600" progId="Equation.DSMT4">
                  <p:embed/>
                </p:oleObj>
              </mc:Choice>
              <mc:Fallback>
                <p:oleObj name="Equation" r:id="rId11" imgW="507960" imgH="228600" progId="Equation.DSMT4">
                  <p:embed/>
                  <p:pic>
                    <p:nvPicPr>
                      <p:cNvPr id="0" name=""/>
                      <p:cNvPicPr/>
                      <p:nvPr/>
                    </p:nvPicPr>
                    <p:blipFill>
                      <a:blip r:embed="rId12"/>
                      <a:stretch>
                        <a:fillRect/>
                      </a:stretch>
                    </p:blipFill>
                    <p:spPr>
                      <a:xfrm>
                        <a:off x="5361305" y="2512251"/>
                        <a:ext cx="1016000" cy="457200"/>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158800010"/>
              </p:ext>
            </p:extLst>
          </p:nvPr>
        </p:nvGraphicFramePr>
        <p:xfrm>
          <a:off x="3840480" y="1785176"/>
          <a:ext cx="965200" cy="457200"/>
        </p:xfrm>
        <a:graphic>
          <a:graphicData uri="http://schemas.openxmlformats.org/presentationml/2006/ole">
            <mc:AlternateContent xmlns:mc="http://schemas.openxmlformats.org/markup-compatibility/2006">
              <mc:Choice xmlns:v="urn:schemas-microsoft-com:vml" Requires="v">
                <p:oleObj spid="_x0000_s355918" name="Equation" r:id="rId13" imgW="482400" imgH="228600" progId="Equation.DSMT4">
                  <p:embed/>
                </p:oleObj>
              </mc:Choice>
              <mc:Fallback>
                <p:oleObj name="Equation" r:id="rId13" imgW="482400" imgH="228600" progId="Equation.DSMT4">
                  <p:embed/>
                  <p:pic>
                    <p:nvPicPr>
                      <p:cNvPr id="0" name=""/>
                      <p:cNvPicPr/>
                      <p:nvPr/>
                    </p:nvPicPr>
                    <p:blipFill>
                      <a:blip r:embed="rId14"/>
                      <a:stretch>
                        <a:fillRect/>
                      </a:stretch>
                    </p:blipFill>
                    <p:spPr>
                      <a:xfrm>
                        <a:off x="3840480" y="1785176"/>
                        <a:ext cx="965200" cy="4572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908834839"/>
              </p:ext>
            </p:extLst>
          </p:nvPr>
        </p:nvGraphicFramePr>
        <p:xfrm>
          <a:off x="5584291" y="1490591"/>
          <a:ext cx="330200" cy="508000"/>
        </p:xfrm>
        <a:graphic>
          <a:graphicData uri="http://schemas.openxmlformats.org/presentationml/2006/ole">
            <mc:AlternateContent xmlns:mc="http://schemas.openxmlformats.org/markup-compatibility/2006">
              <mc:Choice xmlns:v="urn:schemas-microsoft-com:vml" Requires="v">
                <p:oleObj spid="_x0000_s355919" name="Equation" r:id="rId15" imgW="164880" imgH="253800" progId="Equation.DSMT4">
                  <p:embed/>
                </p:oleObj>
              </mc:Choice>
              <mc:Fallback>
                <p:oleObj name="Equation" r:id="rId15" imgW="164880" imgH="253800" progId="Equation.DSMT4">
                  <p:embed/>
                  <p:pic>
                    <p:nvPicPr>
                      <p:cNvPr id="0" name=""/>
                      <p:cNvPicPr/>
                      <p:nvPr/>
                    </p:nvPicPr>
                    <p:blipFill>
                      <a:blip r:embed="rId16"/>
                      <a:stretch>
                        <a:fillRect/>
                      </a:stretch>
                    </p:blipFill>
                    <p:spPr>
                      <a:xfrm>
                        <a:off x="5584291" y="1490591"/>
                        <a:ext cx="330200" cy="508000"/>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707346259"/>
              </p:ext>
            </p:extLst>
          </p:nvPr>
        </p:nvGraphicFramePr>
        <p:xfrm>
          <a:off x="7015480" y="1370839"/>
          <a:ext cx="355600" cy="508000"/>
        </p:xfrm>
        <a:graphic>
          <a:graphicData uri="http://schemas.openxmlformats.org/presentationml/2006/ole">
            <mc:AlternateContent xmlns:mc="http://schemas.openxmlformats.org/markup-compatibility/2006">
              <mc:Choice xmlns:v="urn:schemas-microsoft-com:vml" Requires="v">
                <p:oleObj spid="_x0000_s355920" name="Equation" r:id="rId17" imgW="177480" imgH="253800" progId="Equation.DSMT4">
                  <p:embed/>
                </p:oleObj>
              </mc:Choice>
              <mc:Fallback>
                <p:oleObj name="Equation" r:id="rId17" imgW="177480" imgH="253800" progId="Equation.DSMT4">
                  <p:embed/>
                  <p:pic>
                    <p:nvPicPr>
                      <p:cNvPr id="0" name=""/>
                      <p:cNvPicPr/>
                      <p:nvPr/>
                    </p:nvPicPr>
                    <p:blipFill>
                      <a:blip r:embed="rId18"/>
                      <a:stretch>
                        <a:fillRect/>
                      </a:stretch>
                    </p:blipFill>
                    <p:spPr>
                      <a:xfrm>
                        <a:off x="7015480" y="1370839"/>
                        <a:ext cx="355600" cy="508000"/>
                      </a:xfrm>
                      <a:prstGeom prst="rect">
                        <a:avLst/>
                      </a:prstGeom>
                    </p:spPr>
                  </p:pic>
                </p:oleObj>
              </mc:Fallback>
            </mc:AlternateContent>
          </a:graphicData>
        </a:graphic>
      </p:graphicFrame>
      <p:cxnSp>
        <p:nvCxnSpPr>
          <p:cNvPr id="26" name="Straight Arrow Connector 25"/>
          <p:cNvCxnSpPr/>
          <p:nvPr/>
        </p:nvCxnSpPr>
        <p:spPr>
          <a:xfrm>
            <a:off x="6661785" y="2439444"/>
            <a:ext cx="0" cy="1400592"/>
          </a:xfrm>
          <a:prstGeom prst="straightConnector1">
            <a:avLst/>
          </a:prstGeom>
          <a:ln w="38100">
            <a:solidFill>
              <a:srgbClr val="6600FF"/>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7" name="Object 26"/>
          <p:cNvGraphicFramePr>
            <a:graphicFrameLocks noChangeAspect="1"/>
          </p:cNvGraphicFramePr>
          <p:nvPr>
            <p:extLst>
              <p:ext uri="{D42A27DB-BD31-4B8C-83A1-F6EECF244321}">
                <p14:modId xmlns:p14="http://schemas.microsoft.com/office/powerpoint/2010/main" val="3379006755"/>
              </p:ext>
            </p:extLst>
          </p:nvPr>
        </p:nvGraphicFramePr>
        <p:xfrm>
          <a:off x="6848091" y="3245676"/>
          <a:ext cx="482600" cy="330200"/>
        </p:xfrm>
        <a:graphic>
          <a:graphicData uri="http://schemas.openxmlformats.org/presentationml/2006/ole">
            <mc:AlternateContent xmlns:mc="http://schemas.openxmlformats.org/markup-compatibility/2006">
              <mc:Choice xmlns:v="urn:schemas-microsoft-com:vml" Requires="v">
                <p:oleObj spid="_x0000_s355921" name="Equation" r:id="rId19" imgW="241200" imgH="164880" progId="Equation.DSMT4">
                  <p:embed/>
                </p:oleObj>
              </mc:Choice>
              <mc:Fallback>
                <p:oleObj name="Equation" r:id="rId19" imgW="241200" imgH="164880" progId="Equation.DSMT4">
                  <p:embed/>
                  <p:pic>
                    <p:nvPicPr>
                      <p:cNvPr id="0" name=""/>
                      <p:cNvPicPr/>
                      <p:nvPr/>
                    </p:nvPicPr>
                    <p:blipFill>
                      <a:blip r:embed="rId20"/>
                      <a:stretch>
                        <a:fillRect/>
                      </a:stretch>
                    </p:blipFill>
                    <p:spPr>
                      <a:xfrm>
                        <a:off x="6848091" y="3245676"/>
                        <a:ext cx="482600" cy="330200"/>
                      </a:xfrm>
                      <a:prstGeom prst="rect">
                        <a:avLst/>
                      </a:prstGeom>
                    </p:spPr>
                  </p:pic>
                </p:oleObj>
              </mc:Fallback>
            </mc:AlternateContent>
          </a:graphicData>
        </a:graphic>
      </p:graphicFrame>
      <p:sp>
        <p:nvSpPr>
          <p:cNvPr id="28" name="TextBox 27"/>
          <p:cNvSpPr txBox="1"/>
          <p:nvPr/>
        </p:nvSpPr>
        <p:spPr>
          <a:xfrm>
            <a:off x="203835" y="3376767"/>
            <a:ext cx="4276725" cy="2246769"/>
          </a:xfrm>
          <a:prstGeom prst="rect">
            <a:avLst/>
          </a:prstGeom>
          <a:noFill/>
        </p:spPr>
        <p:txBody>
          <a:bodyPr wrap="square" rtlCol="0">
            <a:spAutoFit/>
          </a:bodyPr>
          <a:lstStyle/>
          <a:p>
            <a:pPr marL="457200" indent="-457200">
              <a:spcAft>
                <a:spcPts val="600"/>
              </a:spcAft>
              <a:buFont typeface="+mj-lt"/>
              <a:buAutoNum type="arabicPeriod" startAt="8"/>
            </a:pPr>
            <a:r>
              <a:rPr lang="en-US" sz="2400" dirty="0" smtClean="0">
                <a:latin typeface="Calibri" pitchFamily="34" charset="0"/>
                <a:cs typeface="Calibri" pitchFamily="34" charset="0"/>
              </a:rPr>
              <a:t>Plug in numbers for </a:t>
            </a:r>
            <a:r>
              <a:rPr lang="en-US" sz="2400" i="1" dirty="0" smtClean="0">
                <a:latin typeface="Times New Roman" pitchFamily="18" charset="0"/>
                <a:cs typeface="Times New Roman" pitchFamily="18" charset="0"/>
              </a:rPr>
              <a:t>T</a:t>
            </a:r>
            <a:r>
              <a:rPr lang="en-US" sz="2400" baseline="-25000" dirty="0" smtClean="0">
                <a:latin typeface="Calibri" pitchFamily="34" charset="0"/>
                <a:cs typeface="Calibri" pitchFamily="34" charset="0"/>
              </a:rPr>
              <a:t>1</a:t>
            </a:r>
            <a:r>
              <a:rPr lang="en-US" sz="2400" dirty="0" smtClean="0">
                <a:latin typeface="Calibri" pitchFamily="34" charset="0"/>
                <a:cs typeface="Calibri" pitchFamily="34" charset="0"/>
              </a:rPr>
              <a:t>:</a:t>
            </a:r>
          </a:p>
          <a:p>
            <a:pPr marL="457200" indent="-457200">
              <a:spcAft>
                <a:spcPts val="600"/>
              </a:spcAft>
              <a:buFont typeface="+mj-lt"/>
              <a:buAutoNum type="arabicPeriod" startAt="8"/>
            </a:pPr>
            <a:endParaRPr lang="en-US" sz="2400" dirty="0">
              <a:latin typeface="Calibri" pitchFamily="34" charset="0"/>
              <a:cs typeface="Calibri" pitchFamily="34" charset="0"/>
            </a:endParaRPr>
          </a:p>
          <a:p>
            <a:pPr marL="457200" indent="-457200">
              <a:spcAft>
                <a:spcPts val="600"/>
              </a:spcAft>
              <a:buFont typeface="+mj-lt"/>
              <a:buAutoNum type="arabicPeriod" startAt="8"/>
            </a:pPr>
            <a:endParaRPr lang="en-US" sz="2400" dirty="0" smtClean="0">
              <a:latin typeface="Calibri" pitchFamily="34" charset="0"/>
              <a:cs typeface="Calibri" pitchFamily="34" charset="0"/>
            </a:endParaRPr>
          </a:p>
          <a:p>
            <a:pPr>
              <a:spcAft>
                <a:spcPts val="600"/>
              </a:spcAft>
            </a:pPr>
            <a:endParaRPr lang="en-US" sz="2400" dirty="0">
              <a:latin typeface="Calibri" pitchFamily="34" charset="0"/>
              <a:cs typeface="Calibri" pitchFamily="34" charset="0"/>
            </a:endParaRPr>
          </a:p>
          <a:p>
            <a:pPr lvl="1">
              <a:spcAft>
                <a:spcPts val="600"/>
              </a:spcAft>
            </a:pPr>
            <a:r>
              <a:rPr lang="en-US" sz="2400" dirty="0" smtClean="0">
                <a:latin typeface="Calibri" pitchFamily="34" charset="0"/>
                <a:cs typeface="Calibri" pitchFamily="34" charset="0"/>
              </a:rPr>
              <a:t>Note that:</a:t>
            </a:r>
          </a:p>
        </p:txBody>
      </p:sp>
      <p:graphicFrame>
        <p:nvGraphicFramePr>
          <p:cNvPr id="29" name="Object 28"/>
          <p:cNvGraphicFramePr>
            <a:graphicFrameLocks noChangeAspect="1"/>
          </p:cNvGraphicFramePr>
          <p:nvPr>
            <p:extLst>
              <p:ext uri="{D42A27DB-BD31-4B8C-83A1-F6EECF244321}">
                <p14:modId xmlns:p14="http://schemas.microsoft.com/office/powerpoint/2010/main" val="1293320064"/>
              </p:ext>
            </p:extLst>
          </p:nvPr>
        </p:nvGraphicFramePr>
        <p:xfrm>
          <a:off x="1051560" y="3931476"/>
          <a:ext cx="3073400" cy="965200"/>
        </p:xfrm>
        <a:graphic>
          <a:graphicData uri="http://schemas.openxmlformats.org/presentationml/2006/ole">
            <mc:AlternateContent xmlns:mc="http://schemas.openxmlformats.org/markup-compatibility/2006">
              <mc:Choice xmlns:v="urn:schemas-microsoft-com:vml" Requires="v">
                <p:oleObj spid="_x0000_s355922" name="Equation" r:id="rId21" imgW="1536480" imgH="482400" progId="Equation.DSMT4">
                  <p:embed/>
                </p:oleObj>
              </mc:Choice>
              <mc:Fallback>
                <p:oleObj name="Equation" r:id="rId21" imgW="1536480" imgH="482400" progId="Equation.DSMT4">
                  <p:embed/>
                  <p:pic>
                    <p:nvPicPr>
                      <p:cNvPr id="0" name=""/>
                      <p:cNvPicPr>
                        <a:picLocks noChangeAspect="1" noChangeArrowheads="1"/>
                      </p:cNvPicPr>
                      <p:nvPr/>
                    </p:nvPicPr>
                    <p:blipFill>
                      <a:blip r:embed="rId22"/>
                      <a:srcRect/>
                      <a:stretch>
                        <a:fillRect/>
                      </a:stretch>
                    </p:blipFill>
                    <p:spPr bwMode="auto">
                      <a:xfrm>
                        <a:off x="1051560" y="3931476"/>
                        <a:ext cx="3073400" cy="965200"/>
                      </a:xfrm>
                      <a:prstGeom prst="rect">
                        <a:avLst/>
                      </a:prstGeom>
                      <a:noFill/>
                      <a:ln>
                        <a:noFill/>
                      </a:ln>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3817004845"/>
              </p:ext>
            </p:extLst>
          </p:nvPr>
        </p:nvGraphicFramePr>
        <p:xfrm>
          <a:off x="2468880" y="5166336"/>
          <a:ext cx="863600" cy="457200"/>
        </p:xfrm>
        <a:graphic>
          <a:graphicData uri="http://schemas.openxmlformats.org/presentationml/2006/ole">
            <mc:AlternateContent xmlns:mc="http://schemas.openxmlformats.org/markup-compatibility/2006">
              <mc:Choice xmlns:v="urn:schemas-microsoft-com:vml" Requires="v">
                <p:oleObj spid="_x0000_s355923" name="Equation" r:id="rId23" imgW="431640" imgH="228600" progId="Equation.DSMT4">
                  <p:embed/>
                </p:oleObj>
              </mc:Choice>
              <mc:Fallback>
                <p:oleObj name="Equation" r:id="rId23" imgW="431640" imgH="228600" progId="Equation.DSMT4">
                  <p:embed/>
                  <p:pic>
                    <p:nvPicPr>
                      <p:cNvPr id="0" name=""/>
                      <p:cNvPicPr>
                        <a:picLocks noChangeAspect="1" noChangeArrowheads="1"/>
                      </p:cNvPicPr>
                      <p:nvPr/>
                    </p:nvPicPr>
                    <p:blipFill>
                      <a:blip r:embed="rId24"/>
                      <a:srcRect/>
                      <a:stretch>
                        <a:fillRect/>
                      </a:stretch>
                    </p:blipFill>
                    <p:spPr bwMode="auto">
                      <a:xfrm>
                        <a:off x="2468880" y="5166336"/>
                        <a:ext cx="863600" cy="457200"/>
                      </a:xfrm>
                      <a:prstGeom prst="rect">
                        <a:avLst/>
                      </a:prstGeom>
                      <a:noFill/>
                      <a:ln>
                        <a:noFill/>
                      </a:ln>
                    </p:spPr>
                  </p:pic>
                </p:oleObj>
              </mc:Fallback>
            </mc:AlternateContent>
          </a:graphicData>
        </a:graphic>
      </p:graphicFrame>
      <p:sp>
        <p:nvSpPr>
          <p:cNvPr id="31" name="Oval 30"/>
          <p:cNvSpPr/>
          <p:nvPr/>
        </p:nvSpPr>
        <p:spPr bwMode="auto">
          <a:xfrm>
            <a:off x="6586202" y="2361956"/>
            <a:ext cx="151166" cy="151166"/>
          </a:xfrm>
          <a:prstGeom prst="ellipse">
            <a:avLst/>
          </a:prstGeom>
          <a:solidFill>
            <a:schemeClr val="tx1"/>
          </a:solidFill>
          <a:ln w="38100" cap="flat" cmpd="sng" algn="ctr">
            <a:no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alibri" pitchFamily="34" charset="0"/>
              <a:cs typeface="Calibri" pitchFamily="34" charset="0"/>
            </a:endParaRPr>
          </a:p>
        </p:txBody>
      </p:sp>
    </p:spTree>
    <p:extLst>
      <p:ext uri="{BB962C8B-B14F-4D97-AF65-F5344CB8AC3E}">
        <p14:creationId xmlns:p14="http://schemas.microsoft.com/office/powerpoint/2010/main" val="190880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rgbClr val="0000FF"/>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400" dirty="0" smtClean="0">
            <a:solidFill>
              <a:srgbClr val="002060"/>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14100</TotalTime>
  <Words>1822</Words>
  <Application>Microsoft Office PowerPoint</Application>
  <PresentationFormat>On-screen Show (4:3)</PresentationFormat>
  <Paragraphs>312</Paragraphs>
  <Slides>41</Slides>
  <Notes>0</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41</vt:i4>
      </vt:variant>
    </vt:vector>
  </HeadingPairs>
  <TitlesOfParts>
    <vt:vector size="49" baseType="lpstr">
      <vt:lpstr>Arial</vt:lpstr>
      <vt:lpstr>Calibri</vt:lpstr>
      <vt:lpstr>Stylus BT</vt:lpstr>
      <vt:lpstr>Symbol</vt:lpstr>
      <vt:lpstr>Times New Roman</vt:lpstr>
      <vt:lpstr>Custom Design</vt:lpstr>
      <vt:lpstr>Equation</vt:lpstr>
      <vt:lpstr>MathType 6.0 Equation</vt:lpstr>
      <vt:lpstr>Physics 1425 General Physics 1  Static Equilibrium:  Elasticity and Fracture</vt:lpstr>
      <vt:lpstr>Translational Equilibrium</vt:lpstr>
      <vt:lpstr>Translational Equilibrium</vt:lpstr>
      <vt:lpstr>Static Equilibrium</vt:lpstr>
      <vt:lpstr>Translational Equilibrium</vt:lpstr>
      <vt:lpstr>Example:  Traction Apparatus</vt:lpstr>
      <vt:lpstr>Example:  Plant Holder</vt:lpstr>
      <vt:lpstr>Example:  Plant Holder</vt:lpstr>
      <vt:lpstr>Example:  Plant Holder</vt:lpstr>
      <vt:lpstr>iClicker Question</vt:lpstr>
      <vt:lpstr>Static Equilibrium (revisited)</vt:lpstr>
      <vt:lpstr>Rotational Equilibrium</vt:lpstr>
      <vt:lpstr>Note on Coordinate System</vt:lpstr>
      <vt:lpstr>Example:  Sign</vt:lpstr>
      <vt:lpstr>Example:  Sign</vt:lpstr>
      <vt:lpstr>Problem Solving Techniques for Statics</vt:lpstr>
      <vt:lpstr>Midterm 2 Distribution</vt:lpstr>
      <vt:lpstr>Example:  Ladder</vt:lpstr>
      <vt:lpstr>The Lever</vt:lpstr>
      <vt:lpstr>The Lever</vt:lpstr>
      <vt:lpstr>Home Demonstration:  Sliding Meter Stick</vt:lpstr>
      <vt:lpstr>iClicker Question</vt:lpstr>
      <vt:lpstr>Alexander Calder</vt:lpstr>
      <vt:lpstr>Stability and Balance</vt:lpstr>
      <vt:lpstr>Stability and Balance</vt:lpstr>
      <vt:lpstr>iClicker Question</vt:lpstr>
      <vt:lpstr>Solids and How they Respond to Forces</vt:lpstr>
      <vt:lpstr>Solids Responding to Forces</vt:lpstr>
      <vt:lpstr>Stress and Strain</vt:lpstr>
      <vt:lpstr>Stress and Strain</vt:lpstr>
      <vt:lpstr>Stress and Strain</vt:lpstr>
      <vt:lpstr>Three Types of Stresses</vt:lpstr>
      <vt:lpstr>Volume Change: Bulk Modulus</vt:lpstr>
      <vt:lpstr>Elastic Moduli</vt:lpstr>
      <vt:lpstr>Fracture</vt:lpstr>
      <vt:lpstr>Hyatt Regency Walkway Collapse</vt:lpstr>
      <vt:lpstr>Hyatt Regency Walkway Collapse</vt:lpstr>
      <vt:lpstr>Hyatt Regency Walkway Collapse</vt:lpstr>
      <vt:lpstr>A Couple of Good Books on Engineering Disasters</vt:lpstr>
      <vt:lpstr>Trusses and Bridges</vt:lpstr>
      <vt:lpstr>Arches and Domes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craig</dc:creator>
  <cp:lastModifiedBy>Craig</cp:lastModifiedBy>
  <cp:revision>464</cp:revision>
  <dcterms:created xsi:type="dcterms:W3CDTF">2014-08-30T14:30:27Z</dcterms:created>
  <dcterms:modified xsi:type="dcterms:W3CDTF">2017-03-29T12:45:22Z</dcterms:modified>
</cp:coreProperties>
</file>